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7" r:id="rId2"/>
    <p:sldId id="258" r:id="rId3"/>
    <p:sldId id="259" r:id="rId4"/>
    <p:sldId id="265" r:id="rId5"/>
    <p:sldId id="266" r:id="rId6"/>
    <p:sldId id="267" r:id="rId7"/>
    <p:sldId id="260" r:id="rId8"/>
    <p:sldId id="261" r:id="rId9"/>
    <p:sldId id="262" r:id="rId10"/>
    <p:sldId id="263" r:id="rId11"/>
    <p:sldId id="264" r:id="rId12"/>
    <p:sldId id="268" r:id="rId13"/>
    <p:sldId id="269" r:id="rId14"/>
    <p:sldId id="270" r:id="rId15"/>
    <p:sldId id="271" r:id="rId16"/>
    <p:sldId id="272" r:id="rId17"/>
    <p:sldId id="273" r:id="rId18"/>
    <p:sldId id="279" r:id="rId19"/>
    <p:sldId id="280" r:id="rId20"/>
    <p:sldId id="281" r:id="rId21"/>
    <p:sldId id="282" r:id="rId22"/>
    <p:sldId id="283" r:id="rId23"/>
    <p:sldId id="311" r:id="rId24"/>
    <p:sldId id="312" r:id="rId25"/>
    <p:sldId id="284" r:id="rId26"/>
    <p:sldId id="285" r:id="rId27"/>
    <p:sldId id="286" r:id="rId28"/>
    <p:sldId id="313" r:id="rId29"/>
    <p:sldId id="287" r:id="rId30"/>
    <p:sldId id="288" r:id="rId31"/>
    <p:sldId id="277" r:id="rId32"/>
    <p:sldId id="289" r:id="rId33"/>
    <p:sldId id="314" r:id="rId34"/>
    <p:sldId id="317" r:id="rId35"/>
    <p:sldId id="315" r:id="rId36"/>
    <p:sldId id="316" r:id="rId37"/>
    <p:sldId id="318" r:id="rId38"/>
    <p:sldId id="319" r:id="rId39"/>
    <p:sldId id="320" r:id="rId40"/>
    <p:sldId id="321" r:id="rId41"/>
    <p:sldId id="322" r:id="rId42"/>
    <p:sldId id="323" r:id="rId43"/>
    <p:sldId id="324" r:id="rId44"/>
    <p:sldId id="325" r:id="rId45"/>
    <p:sldId id="327" r:id="rId46"/>
    <p:sldId id="328" r:id="rId47"/>
    <p:sldId id="330" r:id="rId48"/>
    <p:sldId id="329" r:id="rId49"/>
    <p:sldId id="332" r:id="rId50"/>
    <p:sldId id="335" r:id="rId51"/>
    <p:sldId id="336" r:id="rId52"/>
    <p:sldId id="293" r:id="rId53"/>
    <p:sldId id="295" r:id="rId54"/>
    <p:sldId id="340" r:id="rId55"/>
    <p:sldId id="338" r:id="rId56"/>
    <p:sldId id="339" r:id="rId57"/>
    <p:sldId id="326" r:id="rId58"/>
    <p:sldId id="341" r:id="rId59"/>
    <p:sldId id="337" r:id="rId60"/>
    <p:sldId id="333" r:id="rId61"/>
    <p:sldId id="334" r:id="rId62"/>
    <p:sldId id="346" r:id="rId63"/>
    <p:sldId id="347" r:id="rId64"/>
    <p:sldId id="348" r:id="rId65"/>
    <p:sldId id="342" r:id="rId66"/>
    <p:sldId id="290" r:id="rId67"/>
    <p:sldId id="368" r:id="rId68"/>
    <p:sldId id="349" r:id="rId69"/>
    <p:sldId id="291" r:id="rId70"/>
    <p:sldId id="344" r:id="rId71"/>
    <p:sldId id="345" r:id="rId72"/>
    <p:sldId id="350" r:id="rId73"/>
    <p:sldId id="294" r:id="rId74"/>
    <p:sldId id="304" r:id="rId75"/>
    <p:sldId id="298" r:id="rId76"/>
    <p:sldId id="299" r:id="rId77"/>
    <p:sldId id="300" r:id="rId78"/>
    <p:sldId id="301" r:id="rId79"/>
    <p:sldId id="302" r:id="rId80"/>
    <p:sldId id="362" r:id="rId81"/>
    <p:sldId id="363" r:id="rId82"/>
    <p:sldId id="364" r:id="rId83"/>
    <p:sldId id="365" r:id="rId84"/>
    <p:sldId id="366" r:id="rId85"/>
    <p:sldId id="367" r:id="rId8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65779" autoAdjust="0"/>
  </p:normalViewPr>
  <p:slideViewPr>
    <p:cSldViewPr snapToGrid="0" snapToObjects="1">
      <p:cViewPr>
        <p:scale>
          <a:sx n="75" d="100"/>
          <a:sy n="75" d="100"/>
        </p:scale>
        <p:origin x="824" y="-21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3AAF9A-CB4D-4242-BECA-0003B4A3E3BD}" type="doc">
      <dgm:prSet loTypeId="urn:microsoft.com/office/officeart/2005/8/layout/vList5" loCatId="" qsTypeId="urn:microsoft.com/office/officeart/2005/8/quickstyle/simple5" qsCatId="simple" csTypeId="urn:microsoft.com/office/officeart/2005/8/colors/accent1_2" csCatId="accent1" phldr="1"/>
      <dgm:spPr/>
      <dgm:t>
        <a:bodyPr/>
        <a:lstStyle/>
        <a:p>
          <a:endParaRPr lang="en-US"/>
        </a:p>
      </dgm:t>
    </dgm:pt>
    <dgm:pt modelId="{2C7FAC52-5542-6041-801D-D27271092504}">
      <dgm:prSet phldrT="[Text]" custT="1"/>
      <dgm:spPr/>
      <dgm:t>
        <a:bodyPr/>
        <a:lstStyle/>
        <a:p>
          <a:r>
            <a:rPr lang="en-US" sz="3200" dirty="0">
              <a:latin typeface="Times New Roman" panose="02020603050405020304" pitchFamily="18" charset="0"/>
              <a:cs typeface="Times New Roman" panose="02020603050405020304" pitchFamily="18" charset="0"/>
            </a:rPr>
            <a:t>Distributed Database</a:t>
          </a:r>
        </a:p>
      </dgm:t>
    </dgm:pt>
    <dgm:pt modelId="{D074FB1F-59C1-F94A-97E1-F430F5DEE9C9}" type="parTrans" cxnId="{622AB2B1-1375-6A43-8E26-DBF1970D6EC2}">
      <dgm:prSet/>
      <dgm:spPr/>
      <dgm:t>
        <a:bodyPr/>
        <a:lstStyle/>
        <a:p>
          <a:endParaRPr lang="en-US"/>
        </a:p>
      </dgm:t>
    </dgm:pt>
    <dgm:pt modelId="{7706C29E-BF1D-4048-9284-4CFDE50430EC}" type="sibTrans" cxnId="{622AB2B1-1375-6A43-8E26-DBF1970D6EC2}">
      <dgm:prSet/>
      <dgm:spPr/>
      <dgm:t>
        <a:bodyPr/>
        <a:lstStyle/>
        <a:p>
          <a:endParaRPr lang="en-US"/>
        </a:p>
      </dgm:t>
    </dgm:pt>
    <dgm:pt modelId="{D9E91432-5AAB-0B46-A5CA-09A89F4171C6}">
      <dgm:prSet phldrT="[Text]" custT="1"/>
      <dgm:spPr/>
      <dgm:t>
        <a:bodyPr/>
        <a:lstStyle/>
        <a:p>
          <a:r>
            <a:rPr lang="en-US" sz="2000" dirty="0">
              <a:latin typeface="Times New Roman" panose="02020603050405020304" pitchFamily="18" charset="0"/>
              <a:cs typeface="Times New Roman" panose="02020603050405020304" pitchFamily="18" charset="0"/>
            </a:rPr>
            <a:t>Data is split into multiple servers i.e. nodes in a cluster</a:t>
          </a:r>
        </a:p>
      </dgm:t>
    </dgm:pt>
    <dgm:pt modelId="{17688D2E-17D7-7A41-B527-7E3AAD8765CE}" type="parTrans" cxnId="{DC675638-9D2F-B242-A13F-6108DCFCFEA7}">
      <dgm:prSet/>
      <dgm:spPr/>
      <dgm:t>
        <a:bodyPr/>
        <a:lstStyle/>
        <a:p>
          <a:endParaRPr lang="en-US"/>
        </a:p>
      </dgm:t>
    </dgm:pt>
    <dgm:pt modelId="{043D0EA5-37EC-114D-95B8-67E6EA1C7E72}" type="sibTrans" cxnId="{DC675638-9D2F-B242-A13F-6108DCFCFEA7}">
      <dgm:prSet/>
      <dgm:spPr/>
      <dgm:t>
        <a:bodyPr/>
        <a:lstStyle/>
        <a:p>
          <a:endParaRPr lang="en-US"/>
        </a:p>
      </dgm:t>
    </dgm:pt>
    <dgm:pt modelId="{CD2DAE1C-0546-294D-8A56-2B2A9EEEAABC}">
      <dgm:prSet phldrT="[Text]" custT="1"/>
      <dgm:spPr/>
      <dgm:t>
        <a:bodyPr/>
        <a:lstStyle/>
        <a:p>
          <a:r>
            <a:rPr lang="en-US" sz="2000" dirty="0">
              <a:latin typeface="Times New Roman" panose="02020603050405020304" pitchFamily="18" charset="0"/>
              <a:cs typeface="Times New Roman" panose="02020603050405020304" pitchFamily="18" charset="0"/>
            </a:rPr>
            <a:t>The data in each node is itself replicated across multiple nodes</a:t>
          </a:r>
        </a:p>
      </dgm:t>
    </dgm:pt>
    <dgm:pt modelId="{8326FEDB-027A-AA44-B7D6-AA5390D803BB}" type="parTrans" cxnId="{F5B5E6A1-8BF9-7A42-8F1D-B32F0F9A5540}">
      <dgm:prSet/>
      <dgm:spPr/>
      <dgm:t>
        <a:bodyPr/>
        <a:lstStyle/>
        <a:p>
          <a:endParaRPr lang="en-US"/>
        </a:p>
      </dgm:t>
    </dgm:pt>
    <dgm:pt modelId="{7ECF4DE5-75FA-AE47-9C49-1E6A880C86F2}" type="sibTrans" cxnId="{F5B5E6A1-8BF9-7A42-8F1D-B32F0F9A5540}">
      <dgm:prSet/>
      <dgm:spPr/>
      <dgm:t>
        <a:bodyPr/>
        <a:lstStyle/>
        <a:p>
          <a:endParaRPr lang="en-US"/>
        </a:p>
      </dgm:t>
    </dgm:pt>
    <dgm:pt modelId="{4CB1DD2E-6DC5-C445-90FD-0E01074D1551}">
      <dgm:prSet phldrT="[Text]" custT="1"/>
      <dgm:spPr/>
      <dgm:t>
        <a:bodyPr/>
        <a:lstStyle/>
        <a:p>
          <a:pPr marL="0" lvl="0" indent="0" algn="ctr" defTabSz="1422400">
            <a:lnSpc>
              <a:spcPct val="90000"/>
            </a:lnSpc>
            <a:spcBef>
              <a:spcPct val="0"/>
            </a:spcBef>
            <a:spcAft>
              <a:spcPct val="35000"/>
            </a:spcAft>
            <a:buNone/>
          </a:pPr>
          <a:r>
            <a:rPr lang="en-US" sz="3200" kern="1200" dirty="0">
              <a:solidFill>
                <a:prstClr val="white"/>
              </a:solidFill>
              <a:latin typeface="Times New Roman" panose="02020603050405020304" pitchFamily="18" charset="0"/>
              <a:ea typeface="+mn-ea"/>
              <a:cs typeface="Times New Roman" panose="02020603050405020304" pitchFamily="18" charset="0"/>
            </a:rPr>
            <a:t>High Availability</a:t>
          </a:r>
        </a:p>
      </dgm:t>
    </dgm:pt>
    <dgm:pt modelId="{EB55F1FA-7E22-8B45-B02A-B8951466EF76}" type="parTrans" cxnId="{8D043611-C6E4-634A-9346-FB95D76F75FE}">
      <dgm:prSet/>
      <dgm:spPr/>
      <dgm:t>
        <a:bodyPr/>
        <a:lstStyle/>
        <a:p>
          <a:endParaRPr lang="en-US"/>
        </a:p>
      </dgm:t>
    </dgm:pt>
    <dgm:pt modelId="{C29DD4F3-AE1C-8B45-B2AB-A61B91279E6C}" type="sibTrans" cxnId="{8D043611-C6E4-634A-9346-FB95D76F75FE}">
      <dgm:prSet/>
      <dgm:spPr/>
      <dgm:t>
        <a:bodyPr/>
        <a:lstStyle/>
        <a:p>
          <a:endParaRPr lang="en-US"/>
        </a:p>
      </dgm:t>
    </dgm:pt>
    <dgm:pt modelId="{8E2C0780-8BEC-C040-AFC3-BFB86B34D16F}">
      <dgm:prSet phldrT="[Text]" custT="1"/>
      <dgm:spPr/>
      <dgm:t>
        <a:bodyPr/>
        <a:lstStyle/>
        <a:p>
          <a:r>
            <a:rPr lang="en-US" sz="2000" dirty="0">
              <a:latin typeface="Times New Roman" panose="02020603050405020304" pitchFamily="18" charset="0"/>
              <a:cs typeface="Times New Roman" panose="02020603050405020304" pitchFamily="18" charset="0"/>
            </a:rPr>
            <a:t>Guaranteed data availability even in case of node failure/downtime</a:t>
          </a:r>
        </a:p>
      </dgm:t>
    </dgm:pt>
    <dgm:pt modelId="{A21D94F5-8094-7348-AA3F-A32CAA68B66A}" type="parTrans" cxnId="{32F49F2F-347B-CC46-8FFB-BDA064FC9455}">
      <dgm:prSet/>
      <dgm:spPr/>
      <dgm:t>
        <a:bodyPr/>
        <a:lstStyle/>
        <a:p>
          <a:endParaRPr lang="en-US"/>
        </a:p>
      </dgm:t>
    </dgm:pt>
    <dgm:pt modelId="{E771B1F6-27DF-E349-BE4E-FDE927A53B08}" type="sibTrans" cxnId="{32F49F2F-347B-CC46-8FFB-BDA064FC9455}">
      <dgm:prSet/>
      <dgm:spPr/>
      <dgm:t>
        <a:bodyPr/>
        <a:lstStyle/>
        <a:p>
          <a:endParaRPr lang="en-US"/>
        </a:p>
      </dgm:t>
    </dgm:pt>
    <dgm:pt modelId="{823E07D0-A57B-E948-A85E-B325E55D9F97}">
      <dgm:prSet phldrT="[Text]" custT="1"/>
      <dgm:spPr/>
      <dgm:t>
        <a:bodyPr/>
        <a:lstStyle/>
        <a:p>
          <a:r>
            <a:rPr lang="en-US" sz="2000" b="1" dirty="0">
              <a:latin typeface="Times New Roman" panose="02020603050405020304" pitchFamily="18" charset="0"/>
              <a:cs typeface="Times New Roman" panose="02020603050405020304" pitchFamily="18" charset="0"/>
            </a:rPr>
            <a:t>Effective replication mechanism </a:t>
          </a:r>
          <a:r>
            <a:rPr lang="en-US" sz="2000" dirty="0">
              <a:latin typeface="Times New Roman" panose="02020603050405020304" pitchFamily="18" charset="0"/>
              <a:cs typeface="Times New Roman" panose="02020603050405020304" pitchFamily="18" charset="0"/>
            </a:rPr>
            <a:t>providing no single point of failure</a:t>
          </a:r>
        </a:p>
      </dgm:t>
    </dgm:pt>
    <dgm:pt modelId="{FDB549FC-8401-7742-A87B-436BEC658715}" type="parTrans" cxnId="{F0EA2D01-828B-7245-B784-FD5EC597B6E8}">
      <dgm:prSet/>
      <dgm:spPr/>
      <dgm:t>
        <a:bodyPr/>
        <a:lstStyle/>
        <a:p>
          <a:endParaRPr lang="en-US"/>
        </a:p>
      </dgm:t>
    </dgm:pt>
    <dgm:pt modelId="{81B9180E-ECAC-8E4F-8BB4-D8FDBAFCD459}" type="sibTrans" cxnId="{F0EA2D01-828B-7245-B784-FD5EC597B6E8}">
      <dgm:prSet/>
      <dgm:spPr/>
      <dgm:t>
        <a:bodyPr/>
        <a:lstStyle/>
        <a:p>
          <a:endParaRPr lang="en-US"/>
        </a:p>
      </dgm:t>
    </dgm:pt>
    <dgm:pt modelId="{DA04F7A4-36E5-854F-8ED3-41C767873A84}">
      <dgm:prSet phldrT="[Text]" custT="1"/>
      <dgm:spPr/>
      <dgm:t>
        <a:bodyPr/>
        <a:lstStyle/>
        <a:p>
          <a:r>
            <a:rPr lang="en-US" sz="2000" dirty="0">
              <a:latin typeface="Times New Roman" panose="02020603050405020304" pitchFamily="18" charset="0"/>
              <a:cs typeface="Times New Roman" panose="02020603050405020304" pitchFamily="18" charset="0"/>
            </a:rPr>
            <a:t>Can be scaled linearly simply by adding more machines/nodes to the cluster</a:t>
          </a:r>
        </a:p>
      </dgm:t>
    </dgm:pt>
    <dgm:pt modelId="{D414CB2C-5F53-6E42-8624-05EA72A4CB9A}" type="parTrans" cxnId="{8BC4307A-E3B5-4E42-AE71-CEB88237E29D}">
      <dgm:prSet/>
      <dgm:spPr/>
      <dgm:t>
        <a:bodyPr/>
        <a:lstStyle/>
        <a:p>
          <a:endParaRPr lang="en-US"/>
        </a:p>
      </dgm:t>
    </dgm:pt>
    <dgm:pt modelId="{DEEEB87D-9B68-AD44-B2CD-79B19CCA7D0C}" type="sibTrans" cxnId="{8BC4307A-E3B5-4E42-AE71-CEB88237E29D}">
      <dgm:prSet/>
      <dgm:spPr/>
      <dgm:t>
        <a:bodyPr/>
        <a:lstStyle/>
        <a:p>
          <a:endParaRPr lang="en-US"/>
        </a:p>
      </dgm:t>
    </dgm:pt>
    <dgm:pt modelId="{2D30C6EC-18B7-EE4E-B4BD-55F6EF8AF7DE}">
      <dgm:prSet custT="1"/>
      <dgm:spPr/>
      <dgm:t>
        <a:bodyPr/>
        <a:lstStyle/>
        <a:p>
          <a:pPr marL="0" lvl="0" indent="0" algn="ctr" defTabSz="1422400">
            <a:lnSpc>
              <a:spcPct val="90000"/>
            </a:lnSpc>
            <a:spcBef>
              <a:spcPct val="0"/>
            </a:spcBef>
            <a:spcAft>
              <a:spcPct val="35000"/>
            </a:spcAft>
            <a:buNone/>
          </a:pPr>
          <a:r>
            <a:rPr lang="en-US" sz="3200" kern="1200" dirty="0">
              <a:solidFill>
                <a:prstClr val="white"/>
              </a:solidFill>
              <a:latin typeface="Times New Roman" panose="02020603050405020304" pitchFamily="18" charset="0"/>
              <a:ea typeface="+mn-ea"/>
              <a:cs typeface="Times New Roman" panose="02020603050405020304" pitchFamily="18" charset="0"/>
            </a:rPr>
            <a:t>Span Across Multiple Datacenters</a:t>
          </a:r>
        </a:p>
      </dgm:t>
    </dgm:pt>
    <dgm:pt modelId="{AB564D08-51EE-2B4B-B8AF-3785320B7BB2}" type="parTrans" cxnId="{AE0FD142-0CCC-A641-ACC9-1EC572B071AD}">
      <dgm:prSet/>
      <dgm:spPr/>
      <dgm:t>
        <a:bodyPr/>
        <a:lstStyle/>
        <a:p>
          <a:endParaRPr lang="en-US"/>
        </a:p>
      </dgm:t>
    </dgm:pt>
    <dgm:pt modelId="{9342ACA1-C5B8-EE43-8CDE-10170BF4B496}" type="sibTrans" cxnId="{AE0FD142-0CCC-A641-ACC9-1EC572B071AD}">
      <dgm:prSet/>
      <dgm:spPr/>
      <dgm:t>
        <a:bodyPr/>
        <a:lstStyle/>
        <a:p>
          <a:endParaRPr lang="en-US"/>
        </a:p>
      </dgm:t>
    </dgm:pt>
    <dgm:pt modelId="{5E3632BE-3587-C045-B312-9A1FB88A8428}">
      <dgm:prSet custT="1"/>
      <dgm:spPr/>
      <dgm:t>
        <a:bodyPr/>
        <a:lstStyle/>
        <a:p>
          <a:r>
            <a:rPr lang="en-US" sz="20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Simple configurations required to extend scope to multiple datacenters</a:t>
          </a:r>
        </a:p>
      </dgm:t>
    </dgm:pt>
    <dgm:pt modelId="{0CA94551-3404-064E-9C54-71037AD02EC1}" type="parTrans" cxnId="{86F75EE7-3AED-E349-827C-054240807EB4}">
      <dgm:prSet/>
      <dgm:spPr/>
      <dgm:t>
        <a:bodyPr/>
        <a:lstStyle/>
        <a:p>
          <a:endParaRPr lang="en-US"/>
        </a:p>
      </dgm:t>
    </dgm:pt>
    <dgm:pt modelId="{E5318750-1668-674E-9B85-D83492A38A01}" type="sibTrans" cxnId="{86F75EE7-3AED-E349-827C-054240807EB4}">
      <dgm:prSet/>
      <dgm:spPr/>
      <dgm:t>
        <a:bodyPr/>
        <a:lstStyle/>
        <a:p>
          <a:endParaRPr lang="en-US"/>
        </a:p>
      </dgm:t>
    </dgm:pt>
    <dgm:pt modelId="{F72FAE85-64D6-C942-BB34-B458C24CB8DD}" type="pres">
      <dgm:prSet presAssocID="{BA3AAF9A-CB4D-4242-BECA-0003B4A3E3BD}" presName="Name0" presStyleCnt="0">
        <dgm:presLayoutVars>
          <dgm:dir/>
          <dgm:animLvl val="lvl"/>
          <dgm:resizeHandles val="exact"/>
        </dgm:presLayoutVars>
      </dgm:prSet>
      <dgm:spPr/>
    </dgm:pt>
    <dgm:pt modelId="{3AF6A21F-7D20-9E4E-8813-FB00FBBA7689}" type="pres">
      <dgm:prSet presAssocID="{2C7FAC52-5542-6041-801D-D27271092504}" presName="linNode" presStyleCnt="0"/>
      <dgm:spPr/>
    </dgm:pt>
    <dgm:pt modelId="{3E0690A3-C790-944A-B5FB-AAE545B3DE0E}" type="pres">
      <dgm:prSet presAssocID="{2C7FAC52-5542-6041-801D-D27271092504}" presName="parentText" presStyleLbl="node1" presStyleIdx="0" presStyleCnt="3">
        <dgm:presLayoutVars>
          <dgm:chMax val="1"/>
          <dgm:bulletEnabled val="1"/>
        </dgm:presLayoutVars>
      </dgm:prSet>
      <dgm:spPr/>
    </dgm:pt>
    <dgm:pt modelId="{B57F8580-C763-E04D-8D66-32C04856B34F}" type="pres">
      <dgm:prSet presAssocID="{2C7FAC52-5542-6041-801D-D27271092504}" presName="descendantText" presStyleLbl="alignAccFollowNode1" presStyleIdx="0" presStyleCnt="3">
        <dgm:presLayoutVars>
          <dgm:bulletEnabled val="1"/>
        </dgm:presLayoutVars>
      </dgm:prSet>
      <dgm:spPr/>
    </dgm:pt>
    <dgm:pt modelId="{DF771D93-0017-2D4B-A8D7-78128E176AD0}" type="pres">
      <dgm:prSet presAssocID="{7706C29E-BF1D-4048-9284-4CFDE50430EC}" presName="sp" presStyleCnt="0"/>
      <dgm:spPr/>
    </dgm:pt>
    <dgm:pt modelId="{2ADB3058-E1B3-5C4B-AE5D-29C2318623BA}" type="pres">
      <dgm:prSet presAssocID="{4CB1DD2E-6DC5-C445-90FD-0E01074D1551}" presName="linNode" presStyleCnt="0"/>
      <dgm:spPr/>
    </dgm:pt>
    <dgm:pt modelId="{5BE15CAB-6CFA-F74B-A15E-E72B5A7E98C3}" type="pres">
      <dgm:prSet presAssocID="{4CB1DD2E-6DC5-C445-90FD-0E01074D1551}" presName="parentText" presStyleLbl="node1" presStyleIdx="1" presStyleCnt="3">
        <dgm:presLayoutVars>
          <dgm:chMax val="1"/>
          <dgm:bulletEnabled val="1"/>
        </dgm:presLayoutVars>
      </dgm:prSet>
      <dgm:spPr/>
    </dgm:pt>
    <dgm:pt modelId="{71433863-E513-2641-B4E1-695F223B183B}" type="pres">
      <dgm:prSet presAssocID="{4CB1DD2E-6DC5-C445-90FD-0E01074D1551}" presName="descendantText" presStyleLbl="alignAccFollowNode1" presStyleIdx="1" presStyleCnt="3">
        <dgm:presLayoutVars>
          <dgm:bulletEnabled val="1"/>
        </dgm:presLayoutVars>
      </dgm:prSet>
      <dgm:spPr/>
    </dgm:pt>
    <dgm:pt modelId="{7CB6F39B-D12C-5C40-9C3C-C5BA5F1F0A25}" type="pres">
      <dgm:prSet presAssocID="{C29DD4F3-AE1C-8B45-B2AB-A61B91279E6C}" presName="sp" presStyleCnt="0"/>
      <dgm:spPr/>
    </dgm:pt>
    <dgm:pt modelId="{64CBD425-BB72-AA4F-82C4-B3FDDE077645}" type="pres">
      <dgm:prSet presAssocID="{2D30C6EC-18B7-EE4E-B4BD-55F6EF8AF7DE}" presName="linNode" presStyleCnt="0"/>
      <dgm:spPr/>
    </dgm:pt>
    <dgm:pt modelId="{C3B1675E-959A-2A46-93B2-C3C618C1F672}" type="pres">
      <dgm:prSet presAssocID="{2D30C6EC-18B7-EE4E-B4BD-55F6EF8AF7DE}" presName="parentText" presStyleLbl="node1" presStyleIdx="2" presStyleCnt="3">
        <dgm:presLayoutVars>
          <dgm:chMax val="1"/>
          <dgm:bulletEnabled val="1"/>
        </dgm:presLayoutVars>
      </dgm:prSet>
      <dgm:spPr/>
    </dgm:pt>
    <dgm:pt modelId="{05329D5B-0912-AC4C-956A-210A4003572A}" type="pres">
      <dgm:prSet presAssocID="{2D30C6EC-18B7-EE4E-B4BD-55F6EF8AF7DE}" presName="descendantText" presStyleLbl="alignAccFollowNode1" presStyleIdx="2" presStyleCnt="3" custLinFactNeighborX="4990" custLinFactNeighborY="46261">
        <dgm:presLayoutVars>
          <dgm:bulletEnabled val="1"/>
        </dgm:presLayoutVars>
      </dgm:prSet>
      <dgm:spPr/>
    </dgm:pt>
  </dgm:ptLst>
  <dgm:cxnLst>
    <dgm:cxn modelId="{F0EA2D01-828B-7245-B784-FD5EC597B6E8}" srcId="{4CB1DD2E-6DC5-C445-90FD-0E01074D1551}" destId="{823E07D0-A57B-E948-A85E-B325E55D9F97}" srcOrd="1" destOrd="0" parTransId="{FDB549FC-8401-7742-A87B-436BEC658715}" sibTransId="{81B9180E-ECAC-8E4F-8BB4-D8FDBAFCD459}"/>
    <dgm:cxn modelId="{00C05B01-8848-E248-89A4-D9700FD56B5E}" type="presOf" srcId="{D9E91432-5AAB-0B46-A5CA-09A89F4171C6}" destId="{B57F8580-C763-E04D-8D66-32C04856B34F}" srcOrd="0" destOrd="0" presId="urn:microsoft.com/office/officeart/2005/8/layout/vList5"/>
    <dgm:cxn modelId="{A639E20C-C5B6-2941-B2C1-D637F7BB63DA}" type="presOf" srcId="{5E3632BE-3587-C045-B312-9A1FB88A8428}" destId="{05329D5B-0912-AC4C-956A-210A4003572A}" srcOrd="0" destOrd="0" presId="urn:microsoft.com/office/officeart/2005/8/layout/vList5"/>
    <dgm:cxn modelId="{8D043611-C6E4-634A-9346-FB95D76F75FE}" srcId="{BA3AAF9A-CB4D-4242-BECA-0003B4A3E3BD}" destId="{4CB1DD2E-6DC5-C445-90FD-0E01074D1551}" srcOrd="1" destOrd="0" parTransId="{EB55F1FA-7E22-8B45-B02A-B8951466EF76}" sibTransId="{C29DD4F3-AE1C-8B45-B2AB-A61B91279E6C}"/>
    <dgm:cxn modelId="{74E61321-D5BA-E042-9D85-795389976387}" type="presOf" srcId="{DA04F7A4-36E5-854F-8ED3-41C767873A84}" destId="{B57F8580-C763-E04D-8D66-32C04856B34F}" srcOrd="0" destOrd="2" presId="urn:microsoft.com/office/officeart/2005/8/layout/vList5"/>
    <dgm:cxn modelId="{14EDB029-4953-FD4C-A294-058B7938071A}" type="presOf" srcId="{2D30C6EC-18B7-EE4E-B4BD-55F6EF8AF7DE}" destId="{C3B1675E-959A-2A46-93B2-C3C618C1F672}" srcOrd="0" destOrd="0" presId="urn:microsoft.com/office/officeart/2005/8/layout/vList5"/>
    <dgm:cxn modelId="{32F49F2F-347B-CC46-8FFB-BDA064FC9455}" srcId="{4CB1DD2E-6DC5-C445-90FD-0E01074D1551}" destId="{8E2C0780-8BEC-C040-AFC3-BFB86B34D16F}" srcOrd="0" destOrd="0" parTransId="{A21D94F5-8094-7348-AA3F-A32CAA68B66A}" sibTransId="{E771B1F6-27DF-E349-BE4E-FDE927A53B08}"/>
    <dgm:cxn modelId="{DC675638-9D2F-B242-A13F-6108DCFCFEA7}" srcId="{2C7FAC52-5542-6041-801D-D27271092504}" destId="{D9E91432-5AAB-0B46-A5CA-09A89F4171C6}" srcOrd="0" destOrd="0" parTransId="{17688D2E-17D7-7A41-B527-7E3AAD8765CE}" sibTransId="{043D0EA5-37EC-114D-95B8-67E6EA1C7E72}"/>
    <dgm:cxn modelId="{AE0FD142-0CCC-A641-ACC9-1EC572B071AD}" srcId="{BA3AAF9A-CB4D-4242-BECA-0003B4A3E3BD}" destId="{2D30C6EC-18B7-EE4E-B4BD-55F6EF8AF7DE}" srcOrd="2" destOrd="0" parTransId="{AB564D08-51EE-2B4B-B8AF-3785320B7BB2}" sibTransId="{9342ACA1-C5B8-EE43-8CDE-10170BF4B496}"/>
    <dgm:cxn modelId="{159D7A4B-B859-0449-B188-FD9DEAC325BB}" type="presOf" srcId="{2C7FAC52-5542-6041-801D-D27271092504}" destId="{3E0690A3-C790-944A-B5FB-AAE545B3DE0E}" srcOrd="0" destOrd="0" presId="urn:microsoft.com/office/officeart/2005/8/layout/vList5"/>
    <dgm:cxn modelId="{048B2158-5B26-D54E-ACC9-BD662639BE2C}" type="presOf" srcId="{823E07D0-A57B-E948-A85E-B325E55D9F97}" destId="{71433863-E513-2641-B4E1-695F223B183B}" srcOrd="0" destOrd="1" presId="urn:microsoft.com/office/officeart/2005/8/layout/vList5"/>
    <dgm:cxn modelId="{8BC4307A-E3B5-4E42-AE71-CEB88237E29D}" srcId="{2C7FAC52-5542-6041-801D-D27271092504}" destId="{DA04F7A4-36E5-854F-8ED3-41C767873A84}" srcOrd="2" destOrd="0" parTransId="{D414CB2C-5F53-6E42-8624-05EA72A4CB9A}" sibTransId="{DEEEB87D-9B68-AD44-B2CD-79B19CCA7D0C}"/>
    <dgm:cxn modelId="{A3501586-FFC4-AA47-BA07-1BB6CFE3B5D6}" type="presOf" srcId="{CD2DAE1C-0546-294D-8A56-2B2A9EEEAABC}" destId="{B57F8580-C763-E04D-8D66-32C04856B34F}" srcOrd="0" destOrd="1" presId="urn:microsoft.com/office/officeart/2005/8/layout/vList5"/>
    <dgm:cxn modelId="{BEA38891-B5FE-214F-B154-3B5D8D830E57}" type="presOf" srcId="{BA3AAF9A-CB4D-4242-BECA-0003B4A3E3BD}" destId="{F72FAE85-64D6-C942-BB34-B458C24CB8DD}" srcOrd="0" destOrd="0" presId="urn:microsoft.com/office/officeart/2005/8/layout/vList5"/>
    <dgm:cxn modelId="{F5B5E6A1-8BF9-7A42-8F1D-B32F0F9A5540}" srcId="{2C7FAC52-5542-6041-801D-D27271092504}" destId="{CD2DAE1C-0546-294D-8A56-2B2A9EEEAABC}" srcOrd="1" destOrd="0" parTransId="{8326FEDB-027A-AA44-B7D6-AA5390D803BB}" sibTransId="{7ECF4DE5-75FA-AE47-9C49-1E6A880C86F2}"/>
    <dgm:cxn modelId="{0CC847A5-FBB0-FD47-BCD7-17503D16F719}" type="presOf" srcId="{8E2C0780-8BEC-C040-AFC3-BFB86B34D16F}" destId="{71433863-E513-2641-B4E1-695F223B183B}" srcOrd="0" destOrd="0" presId="urn:microsoft.com/office/officeart/2005/8/layout/vList5"/>
    <dgm:cxn modelId="{622AB2B1-1375-6A43-8E26-DBF1970D6EC2}" srcId="{BA3AAF9A-CB4D-4242-BECA-0003B4A3E3BD}" destId="{2C7FAC52-5542-6041-801D-D27271092504}" srcOrd="0" destOrd="0" parTransId="{D074FB1F-59C1-F94A-97E1-F430F5DEE9C9}" sibTransId="{7706C29E-BF1D-4048-9284-4CFDE50430EC}"/>
    <dgm:cxn modelId="{AC809BD9-64E4-6247-BCB2-2B7D361DEB87}" type="presOf" srcId="{4CB1DD2E-6DC5-C445-90FD-0E01074D1551}" destId="{5BE15CAB-6CFA-F74B-A15E-E72B5A7E98C3}" srcOrd="0" destOrd="0" presId="urn:microsoft.com/office/officeart/2005/8/layout/vList5"/>
    <dgm:cxn modelId="{86F75EE7-3AED-E349-827C-054240807EB4}" srcId="{2D30C6EC-18B7-EE4E-B4BD-55F6EF8AF7DE}" destId="{5E3632BE-3587-C045-B312-9A1FB88A8428}" srcOrd="0" destOrd="0" parTransId="{0CA94551-3404-064E-9C54-71037AD02EC1}" sibTransId="{E5318750-1668-674E-9B85-D83492A38A01}"/>
    <dgm:cxn modelId="{C901D379-D89F-124D-BD8F-CD4626305F7D}" type="presParOf" srcId="{F72FAE85-64D6-C942-BB34-B458C24CB8DD}" destId="{3AF6A21F-7D20-9E4E-8813-FB00FBBA7689}" srcOrd="0" destOrd="0" presId="urn:microsoft.com/office/officeart/2005/8/layout/vList5"/>
    <dgm:cxn modelId="{BE6B81B3-9469-C94A-A06B-C67D71A40916}" type="presParOf" srcId="{3AF6A21F-7D20-9E4E-8813-FB00FBBA7689}" destId="{3E0690A3-C790-944A-B5FB-AAE545B3DE0E}" srcOrd="0" destOrd="0" presId="urn:microsoft.com/office/officeart/2005/8/layout/vList5"/>
    <dgm:cxn modelId="{07A8C74A-E8C2-7D4B-942D-E5F45722E265}" type="presParOf" srcId="{3AF6A21F-7D20-9E4E-8813-FB00FBBA7689}" destId="{B57F8580-C763-E04D-8D66-32C04856B34F}" srcOrd="1" destOrd="0" presId="urn:microsoft.com/office/officeart/2005/8/layout/vList5"/>
    <dgm:cxn modelId="{6528C067-D324-4D47-9FC1-DF59356CC669}" type="presParOf" srcId="{F72FAE85-64D6-C942-BB34-B458C24CB8DD}" destId="{DF771D93-0017-2D4B-A8D7-78128E176AD0}" srcOrd="1" destOrd="0" presId="urn:microsoft.com/office/officeart/2005/8/layout/vList5"/>
    <dgm:cxn modelId="{424E0289-0065-CC40-986D-9F5699D2C982}" type="presParOf" srcId="{F72FAE85-64D6-C942-BB34-B458C24CB8DD}" destId="{2ADB3058-E1B3-5C4B-AE5D-29C2318623BA}" srcOrd="2" destOrd="0" presId="urn:microsoft.com/office/officeart/2005/8/layout/vList5"/>
    <dgm:cxn modelId="{B6B050EA-D052-AC4D-9202-575A8076FD5D}" type="presParOf" srcId="{2ADB3058-E1B3-5C4B-AE5D-29C2318623BA}" destId="{5BE15CAB-6CFA-F74B-A15E-E72B5A7E98C3}" srcOrd="0" destOrd="0" presId="urn:microsoft.com/office/officeart/2005/8/layout/vList5"/>
    <dgm:cxn modelId="{E780C2FA-5189-5F4C-B2A1-2BBA86A88497}" type="presParOf" srcId="{2ADB3058-E1B3-5C4B-AE5D-29C2318623BA}" destId="{71433863-E513-2641-B4E1-695F223B183B}" srcOrd="1" destOrd="0" presId="urn:microsoft.com/office/officeart/2005/8/layout/vList5"/>
    <dgm:cxn modelId="{E923C9BE-154A-034E-9BC9-7A254A55D9BF}" type="presParOf" srcId="{F72FAE85-64D6-C942-BB34-B458C24CB8DD}" destId="{7CB6F39B-D12C-5C40-9C3C-C5BA5F1F0A25}" srcOrd="3" destOrd="0" presId="urn:microsoft.com/office/officeart/2005/8/layout/vList5"/>
    <dgm:cxn modelId="{40C54987-88F2-F14F-BD9D-0C3B38A0E816}" type="presParOf" srcId="{F72FAE85-64D6-C942-BB34-B458C24CB8DD}" destId="{64CBD425-BB72-AA4F-82C4-B3FDDE077645}" srcOrd="4" destOrd="0" presId="urn:microsoft.com/office/officeart/2005/8/layout/vList5"/>
    <dgm:cxn modelId="{AD475093-1415-0A4C-8DBD-D60FD16D467B}" type="presParOf" srcId="{64CBD425-BB72-AA4F-82C4-B3FDDE077645}" destId="{C3B1675E-959A-2A46-93B2-C3C618C1F672}" srcOrd="0" destOrd="0" presId="urn:microsoft.com/office/officeart/2005/8/layout/vList5"/>
    <dgm:cxn modelId="{31E93421-8CA1-BF4C-AC06-B52ADFDAC882}" type="presParOf" srcId="{64CBD425-BB72-AA4F-82C4-B3FDDE077645}" destId="{05329D5B-0912-AC4C-956A-210A4003572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214DA83-9F8C-CC46-A976-5D2A876B1B28}" type="doc">
      <dgm:prSet loTypeId="urn:microsoft.com/office/officeart/2008/layout/VerticalCurvedList" loCatId="" qsTypeId="urn:microsoft.com/office/officeart/2005/8/quickstyle/3D1" qsCatId="3D" csTypeId="urn:microsoft.com/office/officeart/2005/8/colors/accent1_2" csCatId="accent1"/>
      <dgm:spPr/>
      <dgm:t>
        <a:bodyPr/>
        <a:lstStyle/>
        <a:p>
          <a:endParaRPr lang="en-US"/>
        </a:p>
      </dgm:t>
    </dgm:pt>
    <dgm:pt modelId="{BBD1F081-25FC-0841-A91A-033BB9473D7E}">
      <dgm:prSet custT="1"/>
      <dgm:spPr/>
      <dgm:t>
        <a:bodyPr/>
        <a:lstStyle/>
        <a:p>
          <a:pPr rtl="0"/>
          <a:r>
            <a:rPr lang="en-US" sz="2200" dirty="0">
              <a:latin typeface="Times New Roman" panose="02020603050405020304" pitchFamily="18" charset="0"/>
              <a:cs typeface="Times New Roman" panose="02020603050405020304" pitchFamily="18" charset="0"/>
            </a:rPr>
            <a:t>Process of merging multiple </a:t>
          </a:r>
          <a:r>
            <a:rPr lang="en-US" sz="2200" dirty="0" err="1">
              <a:latin typeface="Times New Roman" panose="02020603050405020304" pitchFamily="18" charset="0"/>
              <a:cs typeface="Times New Roman" panose="02020603050405020304" pitchFamily="18" charset="0"/>
            </a:rPr>
            <a:t>SSTable</a:t>
          </a:r>
          <a:r>
            <a:rPr lang="en-US" sz="2200" dirty="0">
              <a:latin typeface="Times New Roman" panose="02020603050405020304" pitchFamily="18" charset="0"/>
              <a:cs typeface="Times New Roman" panose="02020603050405020304" pitchFamily="18" charset="0"/>
            </a:rPr>
            <a:t> files into a single larger file</a:t>
          </a:r>
        </a:p>
      </dgm:t>
    </dgm:pt>
    <dgm:pt modelId="{D7037936-3ACE-E948-B850-0C15F6F8FB81}" type="parTrans" cxnId="{E0A771FA-A628-6943-AE9C-61A311A7855C}">
      <dgm:prSet/>
      <dgm:spPr/>
      <dgm:t>
        <a:bodyPr/>
        <a:lstStyle/>
        <a:p>
          <a:endParaRPr lang="en-US"/>
        </a:p>
      </dgm:t>
    </dgm:pt>
    <dgm:pt modelId="{23C57FB7-16E9-3140-AAFB-F92556EC2F58}" type="sibTrans" cxnId="{E0A771FA-A628-6943-AE9C-61A311A7855C}">
      <dgm:prSet/>
      <dgm:spPr/>
      <dgm:t>
        <a:bodyPr/>
        <a:lstStyle/>
        <a:p>
          <a:endParaRPr lang="en-US"/>
        </a:p>
      </dgm:t>
    </dgm:pt>
    <dgm:pt modelId="{699CC147-DC5C-1B46-932D-E01F31E893D4}">
      <dgm:prSet custT="1"/>
      <dgm:spPr/>
      <dgm:t>
        <a:bodyPr/>
        <a:lstStyle/>
        <a:p>
          <a:pPr marL="0" lvl="0" indent="0" algn="l" defTabSz="977900" rtl="0">
            <a:lnSpc>
              <a:spcPct val="90000"/>
            </a:lnSpc>
            <a:spcBef>
              <a:spcPct val="0"/>
            </a:spcBef>
            <a:spcAft>
              <a:spcPct val="35000"/>
            </a:spcAft>
            <a:buNone/>
          </a:pPr>
          <a:r>
            <a:rPr lang="en-US" sz="2200" kern="1200" dirty="0">
              <a:solidFill>
                <a:prstClr val="white"/>
              </a:solidFill>
              <a:latin typeface="Times New Roman" panose="02020603050405020304" pitchFamily="18" charset="0"/>
              <a:ea typeface="+mn-ea"/>
              <a:cs typeface="Times New Roman" panose="02020603050405020304" pitchFamily="18" charset="0"/>
            </a:rPr>
            <a:t>Two types of compaction strategies are provided out of the box – </a:t>
          </a:r>
          <a:r>
            <a:rPr lang="en-US" sz="2200" b="1" kern="1200" dirty="0">
              <a:solidFill>
                <a:prstClr val="white"/>
              </a:solidFill>
              <a:latin typeface="Times New Roman" panose="02020603050405020304" pitchFamily="18" charset="0"/>
              <a:ea typeface="+mn-ea"/>
              <a:cs typeface="Times New Roman" panose="02020603050405020304" pitchFamily="18" charset="0"/>
            </a:rPr>
            <a:t>size tiered and level strategy</a:t>
          </a:r>
        </a:p>
      </dgm:t>
    </dgm:pt>
    <dgm:pt modelId="{FE285AC6-B818-E242-9AF4-8FFD9BA19F86}" type="parTrans" cxnId="{DFF02AEA-DEBB-FC43-AB1A-5C593B7AB3F7}">
      <dgm:prSet/>
      <dgm:spPr/>
      <dgm:t>
        <a:bodyPr/>
        <a:lstStyle/>
        <a:p>
          <a:endParaRPr lang="en-US"/>
        </a:p>
      </dgm:t>
    </dgm:pt>
    <dgm:pt modelId="{80D388B6-B680-0443-90D1-E2DFD9DBD864}" type="sibTrans" cxnId="{DFF02AEA-DEBB-FC43-AB1A-5C593B7AB3F7}">
      <dgm:prSet/>
      <dgm:spPr/>
      <dgm:t>
        <a:bodyPr/>
        <a:lstStyle/>
        <a:p>
          <a:endParaRPr lang="en-US"/>
        </a:p>
      </dgm:t>
    </dgm:pt>
    <dgm:pt modelId="{856A6624-4B26-7F4D-AF27-39663B61EB1B}">
      <dgm:prSet custT="1"/>
      <dgm:spPr/>
      <dgm:t>
        <a:bodyPr/>
        <a:lstStyle/>
        <a:p>
          <a:pPr rtl="0"/>
          <a:r>
            <a:rPr lang="en-US" sz="2200" dirty="0">
              <a:latin typeface="Times New Roman" panose="02020603050405020304" pitchFamily="18" charset="0"/>
              <a:cs typeface="Times New Roman" panose="02020603050405020304" pitchFamily="18" charset="0"/>
            </a:rPr>
            <a:t>Compaction thread is triggered when a certain threshold (configured) is reached</a:t>
          </a:r>
        </a:p>
      </dgm:t>
    </dgm:pt>
    <dgm:pt modelId="{4D03EBC2-97B6-CB49-9CF4-5B09E65BDD5C}" type="parTrans" cxnId="{64B6DF65-49BD-034B-88F0-2F923D9BBBB7}">
      <dgm:prSet/>
      <dgm:spPr/>
      <dgm:t>
        <a:bodyPr/>
        <a:lstStyle/>
        <a:p>
          <a:endParaRPr lang="en-US"/>
        </a:p>
      </dgm:t>
    </dgm:pt>
    <dgm:pt modelId="{C6D91068-1884-D64B-83E4-C5B8207F0E1D}" type="sibTrans" cxnId="{64B6DF65-49BD-034B-88F0-2F923D9BBBB7}">
      <dgm:prSet/>
      <dgm:spPr/>
      <dgm:t>
        <a:bodyPr/>
        <a:lstStyle/>
        <a:p>
          <a:endParaRPr lang="en-US"/>
        </a:p>
      </dgm:t>
    </dgm:pt>
    <dgm:pt modelId="{0627397F-9948-0349-8321-7BBFE874C87E}" type="pres">
      <dgm:prSet presAssocID="{9214DA83-9F8C-CC46-A976-5D2A876B1B28}" presName="Name0" presStyleCnt="0">
        <dgm:presLayoutVars>
          <dgm:chMax val="7"/>
          <dgm:chPref val="7"/>
          <dgm:dir/>
        </dgm:presLayoutVars>
      </dgm:prSet>
      <dgm:spPr/>
    </dgm:pt>
    <dgm:pt modelId="{E94D688F-638E-3540-89C5-C7A075991CC3}" type="pres">
      <dgm:prSet presAssocID="{9214DA83-9F8C-CC46-A976-5D2A876B1B28}" presName="Name1" presStyleCnt="0"/>
      <dgm:spPr/>
    </dgm:pt>
    <dgm:pt modelId="{AA3594ED-6E7B-3C4D-8BBA-A235D43FD518}" type="pres">
      <dgm:prSet presAssocID="{9214DA83-9F8C-CC46-A976-5D2A876B1B28}" presName="cycle" presStyleCnt="0"/>
      <dgm:spPr/>
    </dgm:pt>
    <dgm:pt modelId="{41266053-2533-7142-A888-7EADFC4ADA6D}" type="pres">
      <dgm:prSet presAssocID="{9214DA83-9F8C-CC46-A976-5D2A876B1B28}" presName="srcNode" presStyleLbl="node1" presStyleIdx="0" presStyleCnt="3"/>
      <dgm:spPr/>
    </dgm:pt>
    <dgm:pt modelId="{D2273548-1DA4-F44E-91B0-C16E93C546E8}" type="pres">
      <dgm:prSet presAssocID="{9214DA83-9F8C-CC46-A976-5D2A876B1B28}" presName="conn" presStyleLbl="parChTrans1D2" presStyleIdx="0" presStyleCnt="1"/>
      <dgm:spPr/>
    </dgm:pt>
    <dgm:pt modelId="{65BF63EC-37C6-4F4B-AE9D-C6CD0528336B}" type="pres">
      <dgm:prSet presAssocID="{9214DA83-9F8C-CC46-A976-5D2A876B1B28}" presName="extraNode" presStyleLbl="node1" presStyleIdx="0" presStyleCnt="3"/>
      <dgm:spPr/>
    </dgm:pt>
    <dgm:pt modelId="{5B6894C8-5B92-DA4F-9E0F-1BB2C7F961A3}" type="pres">
      <dgm:prSet presAssocID="{9214DA83-9F8C-CC46-A976-5D2A876B1B28}" presName="dstNode" presStyleLbl="node1" presStyleIdx="0" presStyleCnt="3"/>
      <dgm:spPr/>
    </dgm:pt>
    <dgm:pt modelId="{23E89276-3870-614E-9D42-AD5FCDE3C6CB}" type="pres">
      <dgm:prSet presAssocID="{BBD1F081-25FC-0841-A91A-033BB9473D7E}" presName="text_1" presStyleLbl="node1" presStyleIdx="0" presStyleCnt="3">
        <dgm:presLayoutVars>
          <dgm:bulletEnabled val="1"/>
        </dgm:presLayoutVars>
      </dgm:prSet>
      <dgm:spPr/>
    </dgm:pt>
    <dgm:pt modelId="{2F8651D6-AE5E-B442-995E-873D1821AD50}" type="pres">
      <dgm:prSet presAssocID="{BBD1F081-25FC-0841-A91A-033BB9473D7E}" presName="accent_1" presStyleCnt="0"/>
      <dgm:spPr/>
    </dgm:pt>
    <dgm:pt modelId="{F346483C-59F1-0647-B37E-FEC1916B4D4F}" type="pres">
      <dgm:prSet presAssocID="{BBD1F081-25FC-0841-A91A-033BB9473D7E}" presName="accentRepeatNode" presStyleLbl="solidFgAcc1" presStyleIdx="0" presStyleCnt="3"/>
      <dgm:spPr/>
    </dgm:pt>
    <dgm:pt modelId="{0FE78ABF-DD89-CD44-B4F2-7C2AB71D52A0}" type="pres">
      <dgm:prSet presAssocID="{699CC147-DC5C-1B46-932D-E01F31E893D4}" presName="text_2" presStyleLbl="node1" presStyleIdx="1" presStyleCnt="3">
        <dgm:presLayoutVars>
          <dgm:bulletEnabled val="1"/>
        </dgm:presLayoutVars>
      </dgm:prSet>
      <dgm:spPr/>
    </dgm:pt>
    <dgm:pt modelId="{18F9A717-F08A-4548-9F8A-4DC8F49DED17}" type="pres">
      <dgm:prSet presAssocID="{699CC147-DC5C-1B46-932D-E01F31E893D4}" presName="accent_2" presStyleCnt="0"/>
      <dgm:spPr/>
    </dgm:pt>
    <dgm:pt modelId="{4B359505-DF9C-BE47-9D66-466294B16A5B}" type="pres">
      <dgm:prSet presAssocID="{699CC147-DC5C-1B46-932D-E01F31E893D4}" presName="accentRepeatNode" presStyleLbl="solidFgAcc1" presStyleIdx="1" presStyleCnt="3"/>
      <dgm:spPr/>
    </dgm:pt>
    <dgm:pt modelId="{02ECB8E0-26D4-1348-8BD3-002A3143BC26}" type="pres">
      <dgm:prSet presAssocID="{856A6624-4B26-7F4D-AF27-39663B61EB1B}" presName="text_3" presStyleLbl="node1" presStyleIdx="2" presStyleCnt="3" custLinFactNeighborX="-1256" custLinFactNeighborY="3861">
        <dgm:presLayoutVars>
          <dgm:bulletEnabled val="1"/>
        </dgm:presLayoutVars>
      </dgm:prSet>
      <dgm:spPr/>
    </dgm:pt>
    <dgm:pt modelId="{8BF30608-9F49-F641-B3C0-CA0FA063FBD2}" type="pres">
      <dgm:prSet presAssocID="{856A6624-4B26-7F4D-AF27-39663B61EB1B}" presName="accent_3" presStyleCnt="0"/>
      <dgm:spPr/>
    </dgm:pt>
    <dgm:pt modelId="{10DE3BCB-8E71-314A-A165-724DD50DBCE7}" type="pres">
      <dgm:prSet presAssocID="{856A6624-4B26-7F4D-AF27-39663B61EB1B}" presName="accentRepeatNode" presStyleLbl="solidFgAcc1" presStyleIdx="2" presStyleCnt="3"/>
      <dgm:spPr/>
    </dgm:pt>
  </dgm:ptLst>
  <dgm:cxnLst>
    <dgm:cxn modelId="{EB5B690E-9E62-5645-BFF5-FC616F371954}" type="presOf" srcId="{23C57FB7-16E9-3140-AAFB-F92556EC2F58}" destId="{D2273548-1DA4-F44E-91B0-C16E93C546E8}" srcOrd="0" destOrd="0" presId="urn:microsoft.com/office/officeart/2008/layout/VerticalCurvedList"/>
    <dgm:cxn modelId="{64B6DF65-49BD-034B-88F0-2F923D9BBBB7}" srcId="{9214DA83-9F8C-CC46-A976-5D2A876B1B28}" destId="{856A6624-4B26-7F4D-AF27-39663B61EB1B}" srcOrd="2" destOrd="0" parTransId="{4D03EBC2-97B6-CB49-9CF4-5B09E65BDD5C}" sibTransId="{C6D91068-1884-D64B-83E4-C5B8207F0E1D}"/>
    <dgm:cxn modelId="{9C1F1FAA-7AD2-9C4F-A743-CD0B0D4F8D6F}" type="presOf" srcId="{856A6624-4B26-7F4D-AF27-39663B61EB1B}" destId="{02ECB8E0-26D4-1348-8BD3-002A3143BC26}" srcOrd="0" destOrd="0" presId="urn:microsoft.com/office/officeart/2008/layout/VerticalCurvedList"/>
    <dgm:cxn modelId="{0FA01BB9-8EF3-C149-95CB-12A0AA4C41E3}" type="presOf" srcId="{BBD1F081-25FC-0841-A91A-033BB9473D7E}" destId="{23E89276-3870-614E-9D42-AD5FCDE3C6CB}" srcOrd="0" destOrd="0" presId="urn:microsoft.com/office/officeart/2008/layout/VerticalCurvedList"/>
    <dgm:cxn modelId="{D2390BDD-2E7C-AB4C-905E-22F6E1B3D2CD}" type="presOf" srcId="{9214DA83-9F8C-CC46-A976-5D2A876B1B28}" destId="{0627397F-9948-0349-8321-7BBFE874C87E}" srcOrd="0" destOrd="0" presId="urn:microsoft.com/office/officeart/2008/layout/VerticalCurvedList"/>
    <dgm:cxn modelId="{DFF02AEA-DEBB-FC43-AB1A-5C593B7AB3F7}" srcId="{9214DA83-9F8C-CC46-A976-5D2A876B1B28}" destId="{699CC147-DC5C-1B46-932D-E01F31E893D4}" srcOrd="1" destOrd="0" parTransId="{FE285AC6-B818-E242-9AF4-8FFD9BA19F86}" sibTransId="{80D388B6-B680-0443-90D1-E2DFD9DBD864}"/>
    <dgm:cxn modelId="{055805F7-5CDF-F042-8857-D17D678AD89A}" type="presOf" srcId="{699CC147-DC5C-1B46-932D-E01F31E893D4}" destId="{0FE78ABF-DD89-CD44-B4F2-7C2AB71D52A0}" srcOrd="0" destOrd="0" presId="urn:microsoft.com/office/officeart/2008/layout/VerticalCurvedList"/>
    <dgm:cxn modelId="{E0A771FA-A628-6943-AE9C-61A311A7855C}" srcId="{9214DA83-9F8C-CC46-A976-5D2A876B1B28}" destId="{BBD1F081-25FC-0841-A91A-033BB9473D7E}" srcOrd="0" destOrd="0" parTransId="{D7037936-3ACE-E948-B850-0C15F6F8FB81}" sibTransId="{23C57FB7-16E9-3140-AAFB-F92556EC2F58}"/>
    <dgm:cxn modelId="{6D273B40-F7CF-544B-B06F-2805524A3385}" type="presParOf" srcId="{0627397F-9948-0349-8321-7BBFE874C87E}" destId="{E94D688F-638E-3540-89C5-C7A075991CC3}" srcOrd="0" destOrd="0" presId="urn:microsoft.com/office/officeart/2008/layout/VerticalCurvedList"/>
    <dgm:cxn modelId="{A7F8252B-712E-9D4E-BA68-3C3F095A4D77}" type="presParOf" srcId="{E94D688F-638E-3540-89C5-C7A075991CC3}" destId="{AA3594ED-6E7B-3C4D-8BBA-A235D43FD518}" srcOrd="0" destOrd="0" presId="urn:microsoft.com/office/officeart/2008/layout/VerticalCurvedList"/>
    <dgm:cxn modelId="{40159184-1FD3-814A-9544-D9F586938429}" type="presParOf" srcId="{AA3594ED-6E7B-3C4D-8BBA-A235D43FD518}" destId="{41266053-2533-7142-A888-7EADFC4ADA6D}" srcOrd="0" destOrd="0" presId="urn:microsoft.com/office/officeart/2008/layout/VerticalCurvedList"/>
    <dgm:cxn modelId="{F3994342-4F77-8B4F-AC32-4346E6E3910F}" type="presParOf" srcId="{AA3594ED-6E7B-3C4D-8BBA-A235D43FD518}" destId="{D2273548-1DA4-F44E-91B0-C16E93C546E8}" srcOrd="1" destOrd="0" presId="urn:microsoft.com/office/officeart/2008/layout/VerticalCurvedList"/>
    <dgm:cxn modelId="{E11474D2-4728-2242-B876-521ECB39DC2A}" type="presParOf" srcId="{AA3594ED-6E7B-3C4D-8BBA-A235D43FD518}" destId="{65BF63EC-37C6-4F4B-AE9D-C6CD0528336B}" srcOrd="2" destOrd="0" presId="urn:microsoft.com/office/officeart/2008/layout/VerticalCurvedList"/>
    <dgm:cxn modelId="{7D0A7589-41DD-B546-8FD9-2FF6B4427FA9}" type="presParOf" srcId="{AA3594ED-6E7B-3C4D-8BBA-A235D43FD518}" destId="{5B6894C8-5B92-DA4F-9E0F-1BB2C7F961A3}" srcOrd="3" destOrd="0" presId="urn:microsoft.com/office/officeart/2008/layout/VerticalCurvedList"/>
    <dgm:cxn modelId="{234FDA16-77CF-904F-9CC9-92A425E41AD5}" type="presParOf" srcId="{E94D688F-638E-3540-89C5-C7A075991CC3}" destId="{23E89276-3870-614E-9D42-AD5FCDE3C6CB}" srcOrd="1" destOrd="0" presId="urn:microsoft.com/office/officeart/2008/layout/VerticalCurvedList"/>
    <dgm:cxn modelId="{844B34BE-70FF-F249-92AE-F2DF742DC92A}" type="presParOf" srcId="{E94D688F-638E-3540-89C5-C7A075991CC3}" destId="{2F8651D6-AE5E-B442-995E-873D1821AD50}" srcOrd="2" destOrd="0" presId="urn:microsoft.com/office/officeart/2008/layout/VerticalCurvedList"/>
    <dgm:cxn modelId="{C54A18E0-E1A2-D64C-91BE-D4E29E301A8F}" type="presParOf" srcId="{2F8651D6-AE5E-B442-995E-873D1821AD50}" destId="{F346483C-59F1-0647-B37E-FEC1916B4D4F}" srcOrd="0" destOrd="0" presId="urn:microsoft.com/office/officeart/2008/layout/VerticalCurvedList"/>
    <dgm:cxn modelId="{409DA118-8ECD-9844-AD27-3DFD85B72861}" type="presParOf" srcId="{E94D688F-638E-3540-89C5-C7A075991CC3}" destId="{0FE78ABF-DD89-CD44-B4F2-7C2AB71D52A0}" srcOrd="3" destOrd="0" presId="urn:microsoft.com/office/officeart/2008/layout/VerticalCurvedList"/>
    <dgm:cxn modelId="{F990ACD4-8E18-5B4E-A80C-31AE32F99B79}" type="presParOf" srcId="{E94D688F-638E-3540-89C5-C7A075991CC3}" destId="{18F9A717-F08A-4548-9F8A-4DC8F49DED17}" srcOrd="4" destOrd="0" presId="urn:microsoft.com/office/officeart/2008/layout/VerticalCurvedList"/>
    <dgm:cxn modelId="{9EE59D7E-BF45-9D42-9524-900D32C20682}" type="presParOf" srcId="{18F9A717-F08A-4548-9F8A-4DC8F49DED17}" destId="{4B359505-DF9C-BE47-9D66-466294B16A5B}" srcOrd="0" destOrd="0" presId="urn:microsoft.com/office/officeart/2008/layout/VerticalCurvedList"/>
    <dgm:cxn modelId="{E622983D-8E5E-DD48-A6C0-7419558040F6}" type="presParOf" srcId="{E94D688F-638E-3540-89C5-C7A075991CC3}" destId="{02ECB8E0-26D4-1348-8BD3-002A3143BC26}" srcOrd="5" destOrd="0" presId="urn:microsoft.com/office/officeart/2008/layout/VerticalCurvedList"/>
    <dgm:cxn modelId="{A1FC5408-D795-7C4A-98B7-93C5CD6D9350}" type="presParOf" srcId="{E94D688F-638E-3540-89C5-C7A075991CC3}" destId="{8BF30608-9F49-F641-B3C0-CA0FA063FBD2}" srcOrd="6" destOrd="0" presId="urn:microsoft.com/office/officeart/2008/layout/VerticalCurvedList"/>
    <dgm:cxn modelId="{36B34E52-EC0A-2042-9ADD-348FC86C648F}" type="presParOf" srcId="{8BF30608-9F49-F641-B3C0-CA0FA063FBD2}" destId="{10DE3BCB-8E71-314A-A165-724DD50DBCE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005245B-B0C9-0843-9015-224A04E82065}" type="doc">
      <dgm:prSet loTypeId="urn:microsoft.com/office/officeart/2008/layout/VerticalCurvedList" loCatId="" qsTypeId="urn:microsoft.com/office/officeart/2005/8/quickstyle/3D1" qsCatId="3D" csTypeId="urn:microsoft.com/office/officeart/2005/8/colors/accent1_2" csCatId="accent1" phldr="1"/>
      <dgm:spPr/>
      <dgm:t>
        <a:bodyPr/>
        <a:lstStyle/>
        <a:p>
          <a:endParaRPr lang="en-US"/>
        </a:p>
      </dgm:t>
    </dgm:pt>
    <dgm:pt modelId="{11085CFA-19D7-0548-B229-12A532F38B9C}">
      <dgm:prSet phldrT="[Text]"/>
      <dgm:spPr/>
      <dgm:t>
        <a:bodyPr/>
        <a:lstStyle/>
        <a:p>
          <a:r>
            <a:rPr lang="en-US" dirty="0">
              <a:latin typeface="Times New Roman" panose="02020603050405020304" pitchFamily="18" charset="0"/>
              <a:cs typeface="Times New Roman" panose="02020603050405020304" pitchFamily="18" charset="0"/>
            </a:rPr>
            <a:t>Logical container for tables</a:t>
          </a:r>
        </a:p>
      </dgm:t>
    </dgm:pt>
    <dgm:pt modelId="{BA3AD8FF-229E-6242-9542-BA9B6445A0E8}" type="parTrans" cxnId="{600FB382-DC1F-504A-8EA8-166D52D8A0AA}">
      <dgm:prSet/>
      <dgm:spPr/>
      <dgm:t>
        <a:bodyPr/>
        <a:lstStyle/>
        <a:p>
          <a:endParaRPr lang="en-US"/>
        </a:p>
      </dgm:t>
    </dgm:pt>
    <dgm:pt modelId="{5B88A5EB-82B1-F74C-B511-86EEAB5D88FA}" type="sibTrans" cxnId="{600FB382-DC1F-504A-8EA8-166D52D8A0AA}">
      <dgm:prSet/>
      <dgm:spPr/>
      <dgm:t>
        <a:bodyPr/>
        <a:lstStyle/>
        <a:p>
          <a:endParaRPr lang="en-US"/>
        </a:p>
      </dgm:t>
    </dgm:pt>
    <dgm:pt modelId="{06188C1C-3CFC-F241-85BC-A2A045866FF8}">
      <dgm:prSet phldrT="[Text]"/>
      <dgm:spPr/>
      <dgm:t>
        <a:bodyPr/>
        <a:lstStyle/>
        <a:p>
          <a:r>
            <a:rPr lang="en-US" dirty="0">
              <a:latin typeface="Times New Roman" panose="02020603050405020304" pitchFamily="18" charset="0"/>
              <a:cs typeface="Times New Roman" panose="02020603050405020304" pitchFamily="18" charset="0"/>
            </a:rPr>
            <a:t>Similar to databases in RDBMS</a:t>
          </a:r>
        </a:p>
      </dgm:t>
    </dgm:pt>
    <dgm:pt modelId="{114CE008-E262-084B-ABB3-D590A477A402}" type="parTrans" cxnId="{2B854082-2B10-654F-9EAA-35C09E01FBAB}">
      <dgm:prSet/>
      <dgm:spPr/>
      <dgm:t>
        <a:bodyPr/>
        <a:lstStyle/>
        <a:p>
          <a:endParaRPr lang="en-US"/>
        </a:p>
      </dgm:t>
    </dgm:pt>
    <dgm:pt modelId="{3560D76F-4345-AB4F-AC3E-9EB6AC535DBA}" type="sibTrans" cxnId="{2B854082-2B10-654F-9EAA-35C09E01FBAB}">
      <dgm:prSet/>
      <dgm:spPr/>
      <dgm:t>
        <a:bodyPr/>
        <a:lstStyle/>
        <a:p>
          <a:endParaRPr lang="en-US"/>
        </a:p>
      </dgm:t>
    </dgm:pt>
    <dgm:pt modelId="{147CC6FA-8907-F44C-9680-58E5D8940B4B}">
      <dgm:prSet phldrT="[Text]"/>
      <dgm:spPr/>
      <dgm:t>
        <a:bodyPr/>
        <a:lstStyle/>
        <a:p>
          <a:r>
            <a:rPr lang="en-US" dirty="0">
              <a:latin typeface="Times New Roman" panose="02020603050405020304" pitchFamily="18" charset="0"/>
              <a:cs typeface="Times New Roman" panose="02020603050405020304" pitchFamily="18" charset="0"/>
            </a:rPr>
            <a:t>Holds global properties </a:t>
          </a:r>
          <a:r>
            <a:rPr lang="en-US" b="1" dirty="0">
              <a:latin typeface="Times New Roman" panose="02020603050405020304" pitchFamily="18" charset="0"/>
              <a:cs typeface="Times New Roman" panose="02020603050405020304" pitchFamily="18" charset="0"/>
            </a:rPr>
            <a:t>like replication factor, replica placement strategy </a:t>
          </a:r>
          <a:r>
            <a:rPr lang="en-US" dirty="0">
              <a:latin typeface="Times New Roman" panose="02020603050405020304" pitchFamily="18" charset="0"/>
              <a:cs typeface="Times New Roman" panose="02020603050405020304" pitchFamily="18" charset="0"/>
            </a:rPr>
            <a:t>etc.</a:t>
          </a:r>
        </a:p>
      </dgm:t>
    </dgm:pt>
    <dgm:pt modelId="{61A766E7-F17D-DE48-9ED0-1CF66539BADB}" type="parTrans" cxnId="{0676AAF6-D490-A84C-B805-87B8B5A50ECB}">
      <dgm:prSet/>
      <dgm:spPr/>
      <dgm:t>
        <a:bodyPr/>
        <a:lstStyle/>
        <a:p>
          <a:endParaRPr lang="en-US"/>
        </a:p>
      </dgm:t>
    </dgm:pt>
    <dgm:pt modelId="{9A5E994A-3537-164B-9DD2-5B7A426ADFBF}" type="sibTrans" cxnId="{0676AAF6-D490-A84C-B805-87B8B5A50ECB}">
      <dgm:prSet/>
      <dgm:spPr/>
      <dgm:t>
        <a:bodyPr/>
        <a:lstStyle/>
        <a:p>
          <a:endParaRPr lang="en-US"/>
        </a:p>
      </dgm:t>
    </dgm:pt>
    <dgm:pt modelId="{BC734140-3027-9741-8871-FFF89948DEDA}" type="pres">
      <dgm:prSet presAssocID="{4005245B-B0C9-0843-9015-224A04E82065}" presName="Name0" presStyleCnt="0">
        <dgm:presLayoutVars>
          <dgm:chMax val="7"/>
          <dgm:chPref val="7"/>
          <dgm:dir/>
        </dgm:presLayoutVars>
      </dgm:prSet>
      <dgm:spPr/>
    </dgm:pt>
    <dgm:pt modelId="{54B31FF1-3B1C-784E-9302-5FFFECFA49C9}" type="pres">
      <dgm:prSet presAssocID="{4005245B-B0C9-0843-9015-224A04E82065}" presName="Name1" presStyleCnt="0"/>
      <dgm:spPr/>
    </dgm:pt>
    <dgm:pt modelId="{8340B0E4-7465-5C4E-B3DA-803055F7844D}" type="pres">
      <dgm:prSet presAssocID="{4005245B-B0C9-0843-9015-224A04E82065}" presName="cycle" presStyleCnt="0"/>
      <dgm:spPr/>
    </dgm:pt>
    <dgm:pt modelId="{6B537F84-2AEE-B043-AC06-E846B0402E83}" type="pres">
      <dgm:prSet presAssocID="{4005245B-B0C9-0843-9015-224A04E82065}" presName="srcNode" presStyleLbl="node1" presStyleIdx="0" presStyleCnt="3"/>
      <dgm:spPr/>
    </dgm:pt>
    <dgm:pt modelId="{DC604DBB-955C-324D-AA1E-2EB308544834}" type="pres">
      <dgm:prSet presAssocID="{4005245B-B0C9-0843-9015-224A04E82065}" presName="conn" presStyleLbl="parChTrans1D2" presStyleIdx="0" presStyleCnt="1"/>
      <dgm:spPr/>
    </dgm:pt>
    <dgm:pt modelId="{35DC0AB5-90CD-6649-88BB-95C2906D46C2}" type="pres">
      <dgm:prSet presAssocID="{4005245B-B0C9-0843-9015-224A04E82065}" presName="extraNode" presStyleLbl="node1" presStyleIdx="0" presStyleCnt="3"/>
      <dgm:spPr/>
    </dgm:pt>
    <dgm:pt modelId="{BA19F582-B316-914A-A274-1BFC935605A4}" type="pres">
      <dgm:prSet presAssocID="{4005245B-B0C9-0843-9015-224A04E82065}" presName="dstNode" presStyleLbl="node1" presStyleIdx="0" presStyleCnt="3"/>
      <dgm:spPr/>
    </dgm:pt>
    <dgm:pt modelId="{3DC7884C-BCBA-734C-B60C-78D998965F49}" type="pres">
      <dgm:prSet presAssocID="{11085CFA-19D7-0548-B229-12A532F38B9C}" presName="text_1" presStyleLbl="node1" presStyleIdx="0" presStyleCnt="3">
        <dgm:presLayoutVars>
          <dgm:bulletEnabled val="1"/>
        </dgm:presLayoutVars>
      </dgm:prSet>
      <dgm:spPr/>
    </dgm:pt>
    <dgm:pt modelId="{13634323-CE46-9243-A63B-1FFA097F6D3A}" type="pres">
      <dgm:prSet presAssocID="{11085CFA-19D7-0548-B229-12A532F38B9C}" presName="accent_1" presStyleCnt="0"/>
      <dgm:spPr/>
    </dgm:pt>
    <dgm:pt modelId="{C1B137A8-C226-FA4C-990C-A073B1544F1A}" type="pres">
      <dgm:prSet presAssocID="{11085CFA-19D7-0548-B229-12A532F38B9C}" presName="accentRepeatNode" presStyleLbl="solidFgAcc1" presStyleIdx="0" presStyleCnt="3"/>
      <dgm:spPr/>
    </dgm:pt>
    <dgm:pt modelId="{33A2D075-0D12-0F43-95A4-77EED0FE5BC3}" type="pres">
      <dgm:prSet presAssocID="{06188C1C-3CFC-F241-85BC-A2A045866FF8}" presName="text_2" presStyleLbl="node1" presStyleIdx="1" presStyleCnt="3">
        <dgm:presLayoutVars>
          <dgm:bulletEnabled val="1"/>
        </dgm:presLayoutVars>
      </dgm:prSet>
      <dgm:spPr/>
    </dgm:pt>
    <dgm:pt modelId="{CCF30DEE-AD6C-E046-B530-481D716F25B2}" type="pres">
      <dgm:prSet presAssocID="{06188C1C-3CFC-F241-85BC-A2A045866FF8}" presName="accent_2" presStyleCnt="0"/>
      <dgm:spPr/>
    </dgm:pt>
    <dgm:pt modelId="{CAAAE0B2-AD74-1148-BD21-498C9FE6E3C4}" type="pres">
      <dgm:prSet presAssocID="{06188C1C-3CFC-F241-85BC-A2A045866FF8}" presName="accentRepeatNode" presStyleLbl="solidFgAcc1" presStyleIdx="1" presStyleCnt="3"/>
      <dgm:spPr/>
    </dgm:pt>
    <dgm:pt modelId="{4C303142-F2D2-8646-91C9-738DD04F8E12}" type="pres">
      <dgm:prSet presAssocID="{147CC6FA-8907-F44C-9680-58E5D8940B4B}" presName="text_3" presStyleLbl="node1" presStyleIdx="2" presStyleCnt="3">
        <dgm:presLayoutVars>
          <dgm:bulletEnabled val="1"/>
        </dgm:presLayoutVars>
      </dgm:prSet>
      <dgm:spPr/>
    </dgm:pt>
    <dgm:pt modelId="{88AA2A97-4F63-8540-86F8-F344DD204B2D}" type="pres">
      <dgm:prSet presAssocID="{147CC6FA-8907-F44C-9680-58E5D8940B4B}" presName="accent_3" presStyleCnt="0"/>
      <dgm:spPr/>
    </dgm:pt>
    <dgm:pt modelId="{BDCD5049-A1E8-424C-A7D2-C37EAFD5CE51}" type="pres">
      <dgm:prSet presAssocID="{147CC6FA-8907-F44C-9680-58E5D8940B4B}" presName="accentRepeatNode" presStyleLbl="solidFgAcc1" presStyleIdx="2" presStyleCnt="3"/>
      <dgm:spPr/>
    </dgm:pt>
  </dgm:ptLst>
  <dgm:cxnLst>
    <dgm:cxn modelId="{2B854082-2B10-654F-9EAA-35C09E01FBAB}" srcId="{4005245B-B0C9-0843-9015-224A04E82065}" destId="{06188C1C-3CFC-F241-85BC-A2A045866FF8}" srcOrd="1" destOrd="0" parTransId="{114CE008-E262-084B-ABB3-D590A477A402}" sibTransId="{3560D76F-4345-AB4F-AC3E-9EB6AC535DBA}"/>
    <dgm:cxn modelId="{600FB382-DC1F-504A-8EA8-166D52D8A0AA}" srcId="{4005245B-B0C9-0843-9015-224A04E82065}" destId="{11085CFA-19D7-0548-B229-12A532F38B9C}" srcOrd="0" destOrd="0" parTransId="{BA3AD8FF-229E-6242-9542-BA9B6445A0E8}" sibTransId="{5B88A5EB-82B1-F74C-B511-86EEAB5D88FA}"/>
    <dgm:cxn modelId="{4F2B4888-431C-B942-B59E-66AEDE038AC7}" type="presOf" srcId="{147CC6FA-8907-F44C-9680-58E5D8940B4B}" destId="{4C303142-F2D2-8646-91C9-738DD04F8E12}" srcOrd="0" destOrd="0" presId="urn:microsoft.com/office/officeart/2008/layout/VerticalCurvedList"/>
    <dgm:cxn modelId="{66085A98-6563-C149-A0D0-D6D5CB32655D}" type="presOf" srcId="{5B88A5EB-82B1-F74C-B511-86EEAB5D88FA}" destId="{DC604DBB-955C-324D-AA1E-2EB308544834}" srcOrd="0" destOrd="0" presId="urn:microsoft.com/office/officeart/2008/layout/VerticalCurvedList"/>
    <dgm:cxn modelId="{0EF1C1AD-E7AD-F845-8056-C12FDE6AC4B1}" type="presOf" srcId="{06188C1C-3CFC-F241-85BC-A2A045866FF8}" destId="{33A2D075-0D12-0F43-95A4-77EED0FE5BC3}" srcOrd="0" destOrd="0" presId="urn:microsoft.com/office/officeart/2008/layout/VerticalCurvedList"/>
    <dgm:cxn modelId="{2365E7AD-3800-084A-A259-0144E92BFD86}" type="presOf" srcId="{4005245B-B0C9-0843-9015-224A04E82065}" destId="{BC734140-3027-9741-8871-FFF89948DEDA}" srcOrd="0" destOrd="0" presId="urn:microsoft.com/office/officeart/2008/layout/VerticalCurvedList"/>
    <dgm:cxn modelId="{4849F6CF-8A65-014F-BE0D-472B5C99A549}" type="presOf" srcId="{11085CFA-19D7-0548-B229-12A532F38B9C}" destId="{3DC7884C-BCBA-734C-B60C-78D998965F49}" srcOrd="0" destOrd="0" presId="urn:microsoft.com/office/officeart/2008/layout/VerticalCurvedList"/>
    <dgm:cxn modelId="{0676AAF6-D490-A84C-B805-87B8B5A50ECB}" srcId="{4005245B-B0C9-0843-9015-224A04E82065}" destId="{147CC6FA-8907-F44C-9680-58E5D8940B4B}" srcOrd="2" destOrd="0" parTransId="{61A766E7-F17D-DE48-9ED0-1CF66539BADB}" sibTransId="{9A5E994A-3537-164B-9DD2-5B7A426ADFBF}"/>
    <dgm:cxn modelId="{A925A710-3F49-E04F-9D18-A1C822AAF360}" type="presParOf" srcId="{BC734140-3027-9741-8871-FFF89948DEDA}" destId="{54B31FF1-3B1C-784E-9302-5FFFECFA49C9}" srcOrd="0" destOrd="0" presId="urn:microsoft.com/office/officeart/2008/layout/VerticalCurvedList"/>
    <dgm:cxn modelId="{2F6C35F7-CCC0-BA4E-A015-7A08ECD8DB7F}" type="presParOf" srcId="{54B31FF1-3B1C-784E-9302-5FFFECFA49C9}" destId="{8340B0E4-7465-5C4E-B3DA-803055F7844D}" srcOrd="0" destOrd="0" presId="urn:microsoft.com/office/officeart/2008/layout/VerticalCurvedList"/>
    <dgm:cxn modelId="{7957109D-553A-5349-AB4A-CD2EEAD60E26}" type="presParOf" srcId="{8340B0E4-7465-5C4E-B3DA-803055F7844D}" destId="{6B537F84-2AEE-B043-AC06-E846B0402E83}" srcOrd="0" destOrd="0" presId="urn:microsoft.com/office/officeart/2008/layout/VerticalCurvedList"/>
    <dgm:cxn modelId="{E5DA699F-168D-4F4B-A47D-63C22E91F386}" type="presParOf" srcId="{8340B0E4-7465-5C4E-B3DA-803055F7844D}" destId="{DC604DBB-955C-324D-AA1E-2EB308544834}" srcOrd="1" destOrd="0" presId="urn:microsoft.com/office/officeart/2008/layout/VerticalCurvedList"/>
    <dgm:cxn modelId="{4C80AE09-63A5-5640-B6B6-7D74718DE3F4}" type="presParOf" srcId="{8340B0E4-7465-5C4E-B3DA-803055F7844D}" destId="{35DC0AB5-90CD-6649-88BB-95C2906D46C2}" srcOrd="2" destOrd="0" presId="urn:microsoft.com/office/officeart/2008/layout/VerticalCurvedList"/>
    <dgm:cxn modelId="{23C394EF-8C21-3042-A959-362ECD105ABF}" type="presParOf" srcId="{8340B0E4-7465-5C4E-B3DA-803055F7844D}" destId="{BA19F582-B316-914A-A274-1BFC935605A4}" srcOrd="3" destOrd="0" presId="urn:microsoft.com/office/officeart/2008/layout/VerticalCurvedList"/>
    <dgm:cxn modelId="{368E3905-E26E-1141-8CFC-5AD48CF2383B}" type="presParOf" srcId="{54B31FF1-3B1C-784E-9302-5FFFECFA49C9}" destId="{3DC7884C-BCBA-734C-B60C-78D998965F49}" srcOrd="1" destOrd="0" presId="urn:microsoft.com/office/officeart/2008/layout/VerticalCurvedList"/>
    <dgm:cxn modelId="{3B9FA85A-E692-D44E-9710-78D223A8028F}" type="presParOf" srcId="{54B31FF1-3B1C-784E-9302-5FFFECFA49C9}" destId="{13634323-CE46-9243-A63B-1FFA097F6D3A}" srcOrd="2" destOrd="0" presId="urn:microsoft.com/office/officeart/2008/layout/VerticalCurvedList"/>
    <dgm:cxn modelId="{C388ED82-6849-5F43-A272-75FB18BAD6C2}" type="presParOf" srcId="{13634323-CE46-9243-A63B-1FFA097F6D3A}" destId="{C1B137A8-C226-FA4C-990C-A073B1544F1A}" srcOrd="0" destOrd="0" presId="urn:microsoft.com/office/officeart/2008/layout/VerticalCurvedList"/>
    <dgm:cxn modelId="{DBBF9B34-CFF5-094C-B2C4-76EF4FC012B2}" type="presParOf" srcId="{54B31FF1-3B1C-784E-9302-5FFFECFA49C9}" destId="{33A2D075-0D12-0F43-95A4-77EED0FE5BC3}" srcOrd="3" destOrd="0" presId="urn:microsoft.com/office/officeart/2008/layout/VerticalCurvedList"/>
    <dgm:cxn modelId="{366FF6F1-86F2-BF47-9162-BA722FFD9A0C}" type="presParOf" srcId="{54B31FF1-3B1C-784E-9302-5FFFECFA49C9}" destId="{CCF30DEE-AD6C-E046-B530-481D716F25B2}" srcOrd="4" destOrd="0" presId="urn:microsoft.com/office/officeart/2008/layout/VerticalCurvedList"/>
    <dgm:cxn modelId="{DF8FDB92-A18A-4D42-A388-4AA08E4DB9AB}" type="presParOf" srcId="{CCF30DEE-AD6C-E046-B530-481D716F25B2}" destId="{CAAAE0B2-AD74-1148-BD21-498C9FE6E3C4}" srcOrd="0" destOrd="0" presId="urn:microsoft.com/office/officeart/2008/layout/VerticalCurvedList"/>
    <dgm:cxn modelId="{81A67DE8-B561-0D4B-8DC0-EDCF63388A61}" type="presParOf" srcId="{54B31FF1-3B1C-784E-9302-5FFFECFA49C9}" destId="{4C303142-F2D2-8646-91C9-738DD04F8E12}" srcOrd="5" destOrd="0" presId="urn:microsoft.com/office/officeart/2008/layout/VerticalCurvedList"/>
    <dgm:cxn modelId="{8471CF32-8292-D94B-A25F-5347B7486178}" type="presParOf" srcId="{54B31FF1-3B1C-784E-9302-5FFFECFA49C9}" destId="{88AA2A97-4F63-8540-86F8-F344DD204B2D}" srcOrd="6" destOrd="0" presId="urn:microsoft.com/office/officeart/2008/layout/VerticalCurvedList"/>
    <dgm:cxn modelId="{4B9305CA-2263-1B43-BE47-67E5A3F0DE5E}" type="presParOf" srcId="{88AA2A97-4F63-8540-86F8-F344DD204B2D}" destId="{BDCD5049-A1E8-424C-A7D2-C37EAFD5CE5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95AD421-7543-6C42-83EB-64D11B701A37}" type="doc">
      <dgm:prSet loTypeId="urn:microsoft.com/office/officeart/2005/8/layout/vList5" loCatId="" qsTypeId="urn:microsoft.com/office/officeart/2005/8/quickstyle/3D1" qsCatId="3D" csTypeId="urn:microsoft.com/office/officeart/2005/8/colors/accent1_2" csCatId="accent1" phldr="1"/>
      <dgm:spPr/>
      <dgm:t>
        <a:bodyPr/>
        <a:lstStyle/>
        <a:p>
          <a:endParaRPr lang="en-US"/>
        </a:p>
      </dgm:t>
    </dgm:pt>
    <dgm:pt modelId="{D9264408-6225-F04A-B4AC-DFE66A25A195}">
      <dgm:prSet phldrT="[Text]"/>
      <dgm:spPr/>
      <dgm:t>
        <a:bodyPr/>
        <a:lstStyle/>
        <a:p>
          <a:r>
            <a:rPr lang="en-US" dirty="0">
              <a:latin typeface="Times New Roman" panose="02020603050405020304" pitchFamily="18" charset="0"/>
              <a:cs typeface="Times New Roman" panose="02020603050405020304" pitchFamily="18" charset="0"/>
            </a:rPr>
            <a:t>Simple Strategy</a:t>
          </a:r>
        </a:p>
      </dgm:t>
    </dgm:pt>
    <dgm:pt modelId="{A6F189FA-B836-9D42-B81D-9E4DD9CEB2F8}" type="parTrans" cxnId="{4127D297-8C75-9C46-AECB-597DF5D85797}">
      <dgm:prSet/>
      <dgm:spPr/>
      <dgm:t>
        <a:bodyPr/>
        <a:lstStyle/>
        <a:p>
          <a:endParaRPr lang="en-US"/>
        </a:p>
      </dgm:t>
    </dgm:pt>
    <dgm:pt modelId="{59C157D0-A1F8-7B47-98BF-6DD7CEF8030D}" type="sibTrans" cxnId="{4127D297-8C75-9C46-AECB-597DF5D85797}">
      <dgm:prSet/>
      <dgm:spPr/>
      <dgm:t>
        <a:bodyPr/>
        <a:lstStyle/>
        <a:p>
          <a:endParaRPr lang="en-US"/>
        </a:p>
      </dgm:t>
    </dgm:pt>
    <dgm:pt modelId="{38184CD6-6083-4940-8AA4-EC66253B11E7}">
      <dgm:prSet phldrT="[Text]"/>
      <dgm:spPr/>
      <dgm:t>
        <a:bodyPr/>
        <a:lstStyle/>
        <a:p>
          <a:r>
            <a:rPr lang="en-US" dirty="0">
              <a:latin typeface="Times New Roman" panose="02020603050405020304" pitchFamily="18" charset="0"/>
              <a:cs typeface="Times New Roman" panose="02020603050405020304" pitchFamily="18" charset="0"/>
            </a:rPr>
            <a:t>Used when all nodes are in the same data center</a:t>
          </a:r>
        </a:p>
      </dgm:t>
    </dgm:pt>
    <dgm:pt modelId="{67DD3F0B-D857-E34F-B430-70A3397087F5}" type="parTrans" cxnId="{92477747-EDE9-164E-B0AF-234EE5579AA8}">
      <dgm:prSet/>
      <dgm:spPr/>
      <dgm:t>
        <a:bodyPr/>
        <a:lstStyle/>
        <a:p>
          <a:endParaRPr lang="en-US"/>
        </a:p>
      </dgm:t>
    </dgm:pt>
    <dgm:pt modelId="{CDD2155D-FA2D-D444-9F5A-241CEC652D1F}" type="sibTrans" cxnId="{92477747-EDE9-164E-B0AF-234EE5579AA8}">
      <dgm:prSet/>
      <dgm:spPr/>
      <dgm:t>
        <a:bodyPr/>
        <a:lstStyle/>
        <a:p>
          <a:endParaRPr lang="en-US"/>
        </a:p>
      </dgm:t>
    </dgm:pt>
    <dgm:pt modelId="{BEC62D76-95E1-DD43-865B-47D05F9A0EE9}">
      <dgm:prSet phldrT="[Text]"/>
      <dgm:spPr/>
      <dgm:t>
        <a:bodyPr/>
        <a:lstStyle/>
        <a:p>
          <a:r>
            <a:rPr lang="en-US" dirty="0">
              <a:latin typeface="Times New Roman" panose="02020603050405020304" pitchFamily="18" charset="0"/>
              <a:cs typeface="Times New Roman" panose="02020603050405020304" pitchFamily="18" charset="0"/>
            </a:rPr>
            <a:t>Data replica is placed on the next node(s) going </a:t>
          </a:r>
          <a:r>
            <a:rPr lang="en-US" b="1" dirty="0">
              <a:solidFill>
                <a:srgbClr val="FF0000"/>
              </a:solidFill>
              <a:latin typeface="Times New Roman" panose="02020603050405020304" pitchFamily="18" charset="0"/>
              <a:cs typeface="Times New Roman" panose="02020603050405020304" pitchFamily="18" charset="0"/>
            </a:rPr>
            <a:t>clockwise</a:t>
          </a:r>
          <a:r>
            <a:rPr lang="en-US" dirty="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 the ring</a:t>
          </a:r>
        </a:p>
      </dgm:t>
    </dgm:pt>
    <dgm:pt modelId="{D24F8C58-094B-0240-BD36-31D8E7C232CA}" type="parTrans" cxnId="{6C895806-5774-A64E-B70C-6F8A72913338}">
      <dgm:prSet/>
      <dgm:spPr/>
      <dgm:t>
        <a:bodyPr/>
        <a:lstStyle/>
        <a:p>
          <a:endParaRPr lang="en-US"/>
        </a:p>
      </dgm:t>
    </dgm:pt>
    <dgm:pt modelId="{B26E53CE-E62C-C04A-80ED-1F159B6410B1}" type="sibTrans" cxnId="{6C895806-5774-A64E-B70C-6F8A72913338}">
      <dgm:prSet/>
      <dgm:spPr/>
      <dgm:t>
        <a:bodyPr/>
        <a:lstStyle/>
        <a:p>
          <a:endParaRPr lang="en-US"/>
        </a:p>
      </dgm:t>
    </dgm:pt>
    <dgm:pt modelId="{F9F8BC8F-1220-7D42-879F-9737F608ED5F}">
      <dgm:prSet phldrT="[Text]"/>
      <dgm:spPr/>
      <dgm:t>
        <a:bodyPr/>
        <a:lstStyle/>
        <a:p>
          <a:r>
            <a:rPr lang="en-US" dirty="0">
              <a:latin typeface="Times New Roman" panose="02020603050405020304" pitchFamily="18" charset="0"/>
              <a:cs typeface="Times New Roman" panose="02020603050405020304" pitchFamily="18" charset="0"/>
            </a:rPr>
            <a:t>Network Topology Strategy</a:t>
          </a:r>
        </a:p>
      </dgm:t>
    </dgm:pt>
    <dgm:pt modelId="{46211F4B-27F9-DC43-8BA2-536B97141A08}" type="parTrans" cxnId="{C5B0A576-6D20-0347-840C-B5586772CC38}">
      <dgm:prSet/>
      <dgm:spPr/>
      <dgm:t>
        <a:bodyPr/>
        <a:lstStyle/>
        <a:p>
          <a:endParaRPr lang="en-US"/>
        </a:p>
      </dgm:t>
    </dgm:pt>
    <dgm:pt modelId="{908962C9-CE5C-EA48-8E65-79C3C867582B}" type="sibTrans" cxnId="{C5B0A576-6D20-0347-840C-B5586772CC38}">
      <dgm:prSet/>
      <dgm:spPr/>
      <dgm:t>
        <a:bodyPr/>
        <a:lstStyle/>
        <a:p>
          <a:endParaRPr lang="en-US"/>
        </a:p>
      </dgm:t>
    </dgm:pt>
    <dgm:pt modelId="{8C5A9BD4-639B-FA4A-98A9-DCB7DDD6BDF5}">
      <dgm:prSet phldrT="[Text]"/>
      <dgm:spPr/>
      <dgm:t>
        <a:bodyPr/>
        <a:lstStyle/>
        <a:p>
          <a:r>
            <a:rPr lang="en-US" dirty="0">
              <a:latin typeface="Times New Roman" panose="02020603050405020304" pitchFamily="18" charset="0"/>
              <a:cs typeface="Times New Roman" panose="02020603050405020304" pitchFamily="18" charset="0"/>
            </a:rPr>
            <a:t>Mainly used when nodes span across multiple data centers</a:t>
          </a:r>
        </a:p>
      </dgm:t>
    </dgm:pt>
    <dgm:pt modelId="{BF04A771-F83B-4743-BCEA-5BD53E40E822}" type="parTrans" cxnId="{A34D65A2-EF9C-5D44-8834-7D0C5092C2CA}">
      <dgm:prSet/>
      <dgm:spPr/>
      <dgm:t>
        <a:bodyPr/>
        <a:lstStyle/>
        <a:p>
          <a:endParaRPr lang="en-US"/>
        </a:p>
      </dgm:t>
    </dgm:pt>
    <dgm:pt modelId="{A404CD3F-FD38-8745-BC08-241F2AE65D2F}" type="sibTrans" cxnId="{A34D65A2-EF9C-5D44-8834-7D0C5092C2CA}">
      <dgm:prSet/>
      <dgm:spPr/>
      <dgm:t>
        <a:bodyPr/>
        <a:lstStyle/>
        <a:p>
          <a:endParaRPr lang="en-US"/>
        </a:p>
      </dgm:t>
    </dgm:pt>
    <dgm:pt modelId="{2E4AA596-73BB-8C43-849C-EB8ADF59A380}">
      <dgm:prSet phldrT="[Text]"/>
      <dgm:spPr/>
      <dgm:t>
        <a:bodyPr/>
        <a:lstStyle/>
        <a:p>
          <a:r>
            <a:rPr lang="en-US" dirty="0">
              <a:latin typeface="Times New Roman" panose="02020603050405020304" pitchFamily="18" charset="0"/>
              <a:cs typeface="Times New Roman" panose="02020603050405020304" pitchFamily="18" charset="0"/>
            </a:rPr>
            <a:t>Follows </a:t>
          </a:r>
          <a:r>
            <a:rPr lang="en-US" b="1" dirty="0">
              <a:solidFill>
                <a:srgbClr val="FF0000"/>
              </a:solidFill>
              <a:latin typeface="Times New Roman" panose="02020603050405020304" pitchFamily="18" charset="0"/>
              <a:cs typeface="Times New Roman" panose="02020603050405020304" pitchFamily="18" charset="0"/>
            </a:rPr>
            <a:t>rack awareness </a:t>
          </a:r>
          <a:r>
            <a:rPr lang="en-US" dirty="0">
              <a:latin typeface="Times New Roman" panose="02020603050405020304" pitchFamily="18" charset="0"/>
              <a:cs typeface="Times New Roman" panose="02020603050405020304" pitchFamily="18" charset="0"/>
            </a:rPr>
            <a:t>within a data center</a:t>
          </a:r>
        </a:p>
      </dgm:t>
    </dgm:pt>
    <dgm:pt modelId="{CE467653-3737-FF41-BD0B-72A182BA036A}" type="parTrans" cxnId="{A2A44DED-0117-8D47-9528-155D13FD7C48}">
      <dgm:prSet/>
      <dgm:spPr/>
      <dgm:t>
        <a:bodyPr/>
        <a:lstStyle/>
        <a:p>
          <a:endParaRPr lang="en-US"/>
        </a:p>
      </dgm:t>
    </dgm:pt>
    <dgm:pt modelId="{947259E5-200E-7F44-B01A-0CDC31B455CE}" type="sibTrans" cxnId="{A2A44DED-0117-8D47-9528-155D13FD7C48}">
      <dgm:prSet/>
      <dgm:spPr/>
      <dgm:t>
        <a:bodyPr/>
        <a:lstStyle/>
        <a:p>
          <a:endParaRPr lang="en-US"/>
        </a:p>
      </dgm:t>
    </dgm:pt>
    <dgm:pt modelId="{989A9352-2542-1842-8108-A2C2608FEA0B}">
      <dgm:prSet phldrT="[Text]"/>
      <dgm:spPr/>
      <dgm:t>
        <a:bodyPr/>
        <a:lstStyle/>
        <a:p>
          <a:r>
            <a:rPr lang="en-US" dirty="0">
              <a:latin typeface="Times New Roman" panose="02020603050405020304" pitchFamily="18" charset="0"/>
              <a:cs typeface="Times New Roman" panose="02020603050405020304" pitchFamily="18" charset="0"/>
            </a:rPr>
            <a:t>Replication factor must be a positive integer</a:t>
          </a:r>
        </a:p>
      </dgm:t>
    </dgm:pt>
    <dgm:pt modelId="{F04D4DE2-FDAF-A84F-BF2E-B71589BDF2AB}" type="parTrans" cxnId="{192B7583-CC12-4546-929C-3E65C4E3A763}">
      <dgm:prSet/>
      <dgm:spPr/>
      <dgm:t>
        <a:bodyPr/>
        <a:lstStyle/>
        <a:p>
          <a:endParaRPr lang="en-US"/>
        </a:p>
      </dgm:t>
    </dgm:pt>
    <dgm:pt modelId="{D65EFB08-137E-E646-80EA-19E87EF63F55}" type="sibTrans" cxnId="{192B7583-CC12-4546-929C-3E65C4E3A763}">
      <dgm:prSet/>
      <dgm:spPr/>
      <dgm:t>
        <a:bodyPr/>
        <a:lstStyle/>
        <a:p>
          <a:endParaRPr lang="en-US"/>
        </a:p>
      </dgm:t>
    </dgm:pt>
    <dgm:pt modelId="{4BB699B2-91AB-FE40-8A83-66BBCBB5ED71}">
      <dgm:prSet phldrT="[Text]"/>
      <dgm:spPr/>
      <dgm:t>
        <a:bodyPr/>
        <a:lstStyle/>
        <a:p>
          <a:r>
            <a:rPr lang="en-US" dirty="0">
              <a:latin typeface="Times New Roman" panose="02020603050405020304" pitchFamily="18" charset="0"/>
              <a:cs typeface="Times New Roman" panose="02020603050405020304" pitchFamily="18" charset="0"/>
            </a:rPr>
            <a:t>Data center specific replication factor can be specified</a:t>
          </a:r>
        </a:p>
      </dgm:t>
    </dgm:pt>
    <dgm:pt modelId="{AF824DF7-ABC7-5043-A5A5-3C41A567C2F3}" type="parTrans" cxnId="{C3BE2FA7-E31A-2D46-8C3F-0E8E79C723F4}">
      <dgm:prSet/>
      <dgm:spPr/>
      <dgm:t>
        <a:bodyPr/>
        <a:lstStyle/>
        <a:p>
          <a:endParaRPr lang="en-US"/>
        </a:p>
      </dgm:t>
    </dgm:pt>
    <dgm:pt modelId="{47B9C35D-1DBE-FB48-9DB5-2B79DD4C167B}" type="sibTrans" cxnId="{C3BE2FA7-E31A-2D46-8C3F-0E8E79C723F4}">
      <dgm:prSet/>
      <dgm:spPr/>
      <dgm:t>
        <a:bodyPr/>
        <a:lstStyle/>
        <a:p>
          <a:endParaRPr lang="en-US"/>
        </a:p>
      </dgm:t>
    </dgm:pt>
    <dgm:pt modelId="{DF11C466-4E82-5744-8980-5D6D13ECD710}" type="pres">
      <dgm:prSet presAssocID="{F95AD421-7543-6C42-83EB-64D11B701A37}" presName="Name0" presStyleCnt="0">
        <dgm:presLayoutVars>
          <dgm:dir/>
          <dgm:animLvl val="lvl"/>
          <dgm:resizeHandles val="exact"/>
        </dgm:presLayoutVars>
      </dgm:prSet>
      <dgm:spPr/>
    </dgm:pt>
    <dgm:pt modelId="{1721B7D2-0300-8B47-9FBC-89AE8EDA18D9}" type="pres">
      <dgm:prSet presAssocID="{D9264408-6225-F04A-B4AC-DFE66A25A195}" presName="linNode" presStyleCnt="0"/>
      <dgm:spPr/>
    </dgm:pt>
    <dgm:pt modelId="{5F2CD410-D8C2-3C4A-B6BC-601524FA80EE}" type="pres">
      <dgm:prSet presAssocID="{D9264408-6225-F04A-B4AC-DFE66A25A195}" presName="parentText" presStyleLbl="node1" presStyleIdx="0" presStyleCnt="2">
        <dgm:presLayoutVars>
          <dgm:chMax val="1"/>
          <dgm:bulletEnabled val="1"/>
        </dgm:presLayoutVars>
      </dgm:prSet>
      <dgm:spPr/>
    </dgm:pt>
    <dgm:pt modelId="{15FB3165-8FFC-AD45-9855-3EFF990D4D10}" type="pres">
      <dgm:prSet presAssocID="{D9264408-6225-F04A-B4AC-DFE66A25A195}" presName="descendantText" presStyleLbl="alignAccFollowNode1" presStyleIdx="0" presStyleCnt="2">
        <dgm:presLayoutVars>
          <dgm:bulletEnabled val="1"/>
        </dgm:presLayoutVars>
      </dgm:prSet>
      <dgm:spPr/>
    </dgm:pt>
    <dgm:pt modelId="{9047F676-60C2-3A49-921B-F0535E65D29E}" type="pres">
      <dgm:prSet presAssocID="{59C157D0-A1F8-7B47-98BF-6DD7CEF8030D}" presName="sp" presStyleCnt="0"/>
      <dgm:spPr/>
    </dgm:pt>
    <dgm:pt modelId="{74E64050-B4B4-A647-9DBE-5B85A13256AE}" type="pres">
      <dgm:prSet presAssocID="{F9F8BC8F-1220-7D42-879F-9737F608ED5F}" presName="linNode" presStyleCnt="0"/>
      <dgm:spPr/>
    </dgm:pt>
    <dgm:pt modelId="{22EA7862-B9D9-694D-BF68-2DC9D29C65BE}" type="pres">
      <dgm:prSet presAssocID="{F9F8BC8F-1220-7D42-879F-9737F608ED5F}" presName="parentText" presStyleLbl="node1" presStyleIdx="1" presStyleCnt="2">
        <dgm:presLayoutVars>
          <dgm:chMax val="1"/>
          <dgm:bulletEnabled val="1"/>
        </dgm:presLayoutVars>
      </dgm:prSet>
      <dgm:spPr/>
    </dgm:pt>
    <dgm:pt modelId="{A8E537AB-EC42-CF4C-9101-6BF99430C4ED}" type="pres">
      <dgm:prSet presAssocID="{F9F8BC8F-1220-7D42-879F-9737F608ED5F}" presName="descendantText" presStyleLbl="alignAccFollowNode1" presStyleIdx="1" presStyleCnt="2">
        <dgm:presLayoutVars>
          <dgm:bulletEnabled val="1"/>
        </dgm:presLayoutVars>
      </dgm:prSet>
      <dgm:spPr/>
    </dgm:pt>
  </dgm:ptLst>
  <dgm:cxnLst>
    <dgm:cxn modelId="{6C895806-5774-A64E-B70C-6F8A72913338}" srcId="{D9264408-6225-F04A-B4AC-DFE66A25A195}" destId="{BEC62D76-95E1-DD43-865B-47D05F9A0EE9}" srcOrd="1" destOrd="0" parTransId="{D24F8C58-094B-0240-BD36-31D8E7C232CA}" sibTransId="{B26E53CE-E62C-C04A-80ED-1F159B6410B1}"/>
    <dgm:cxn modelId="{90622C3C-613C-4C4A-AF1C-97EA7F79262D}" type="presOf" srcId="{BEC62D76-95E1-DD43-865B-47D05F9A0EE9}" destId="{15FB3165-8FFC-AD45-9855-3EFF990D4D10}" srcOrd="0" destOrd="1" presId="urn:microsoft.com/office/officeart/2005/8/layout/vList5"/>
    <dgm:cxn modelId="{028BBD43-9B4A-F94A-81DE-628BD594AA6A}" type="presOf" srcId="{4BB699B2-91AB-FE40-8A83-66BBCBB5ED71}" destId="{A8E537AB-EC42-CF4C-9101-6BF99430C4ED}" srcOrd="0" destOrd="2" presId="urn:microsoft.com/office/officeart/2005/8/layout/vList5"/>
    <dgm:cxn modelId="{92477747-EDE9-164E-B0AF-234EE5579AA8}" srcId="{D9264408-6225-F04A-B4AC-DFE66A25A195}" destId="{38184CD6-6083-4940-8AA4-EC66253B11E7}" srcOrd="0" destOrd="0" parTransId="{67DD3F0B-D857-E34F-B430-70A3397087F5}" sibTransId="{CDD2155D-FA2D-D444-9F5A-241CEC652D1F}"/>
    <dgm:cxn modelId="{C5B0A576-6D20-0347-840C-B5586772CC38}" srcId="{F95AD421-7543-6C42-83EB-64D11B701A37}" destId="{F9F8BC8F-1220-7D42-879F-9737F608ED5F}" srcOrd="1" destOrd="0" parTransId="{46211F4B-27F9-DC43-8BA2-536B97141A08}" sibTransId="{908962C9-CE5C-EA48-8E65-79C3C867582B}"/>
    <dgm:cxn modelId="{192B7583-CC12-4546-929C-3E65C4E3A763}" srcId="{D9264408-6225-F04A-B4AC-DFE66A25A195}" destId="{989A9352-2542-1842-8108-A2C2608FEA0B}" srcOrd="2" destOrd="0" parTransId="{F04D4DE2-FDAF-A84F-BF2E-B71589BDF2AB}" sibTransId="{D65EFB08-137E-E646-80EA-19E87EF63F55}"/>
    <dgm:cxn modelId="{4127D297-8C75-9C46-AECB-597DF5D85797}" srcId="{F95AD421-7543-6C42-83EB-64D11B701A37}" destId="{D9264408-6225-F04A-B4AC-DFE66A25A195}" srcOrd="0" destOrd="0" parTransId="{A6F189FA-B836-9D42-B81D-9E4DD9CEB2F8}" sibTransId="{59C157D0-A1F8-7B47-98BF-6DD7CEF8030D}"/>
    <dgm:cxn modelId="{A34D65A2-EF9C-5D44-8834-7D0C5092C2CA}" srcId="{F9F8BC8F-1220-7D42-879F-9737F608ED5F}" destId="{8C5A9BD4-639B-FA4A-98A9-DCB7DDD6BDF5}" srcOrd="0" destOrd="0" parTransId="{BF04A771-F83B-4743-BCEA-5BD53E40E822}" sibTransId="{A404CD3F-FD38-8745-BC08-241F2AE65D2F}"/>
    <dgm:cxn modelId="{C3BE2FA7-E31A-2D46-8C3F-0E8E79C723F4}" srcId="{F9F8BC8F-1220-7D42-879F-9737F608ED5F}" destId="{4BB699B2-91AB-FE40-8A83-66BBCBB5ED71}" srcOrd="2" destOrd="0" parTransId="{AF824DF7-ABC7-5043-A5A5-3C41A567C2F3}" sibTransId="{47B9C35D-1DBE-FB48-9DB5-2B79DD4C167B}"/>
    <dgm:cxn modelId="{407619B5-F302-834C-884E-177B92C89018}" type="presOf" srcId="{38184CD6-6083-4940-8AA4-EC66253B11E7}" destId="{15FB3165-8FFC-AD45-9855-3EFF990D4D10}" srcOrd="0" destOrd="0" presId="urn:microsoft.com/office/officeart/2005/8/layout/vList5"/>
    <dgm:cxn modelId="{2BE405CB-694D-A841-9400-C4FF3C7CA076}" type="presOf" srcId="{8C5A9BD4-639B-FA4A-98A9-DCB7DDD6BDF5}" destId="{A8E537AB-EC42-CF4C-9101-6BF99430C4ED}" srcOrd="0" destOrd="0" presId="urn:microsoft.com/office/officeart/2005/8/layout/vList5"/>
    <dgm:cxn modelId="{E58A25E2-DEF6-3144-91E8-EEF2CF822983}" type="presOf" srcId="{F9F8BC8F-1220-7D42-879F-9737F608ED5F}" destId="{22EA7862-B9D9-694D-BF68-2DC9D29C65BE}" srcOrd="0" destOrd="0" presId="urn:microsoft.com/office/officeart/2005/8/layout/vList5"/>
    <dgm:cxn modelId="{4FC0DCEC-93A9-0849-BB31-C3FA8AA79708}" type="presOf" srcId="{D9264408-6225-F04A-B4AC-DFE66A25A195}" destId="{5F2CD410-D8C2-3C4A-B6BC-601524FA80EE}" srcOrd="0" destOrd="0" presId="urn:microsoft.com/office/officeart/2005/8/layout/vList5"/>
    <dgm:cxn modelId="{A2A44DED-0117-8D47-9528-155D13FD7C48}" srcId="{F9F8BC8F-1220-7D42-879F-9737F608ED5F}" destId="{2E4AA596-73BB-8C43-849C-EB8ADF59A380}" srcOrd="1" destOrd="0" parTransId="{CE467653-3737-FF41-BD0B-72A182BA036A}" sibTransId="{947259E5-200E-7F44-B01A-0CDC31B455CE}"/>
    <dgm:cxn modelId="{0F53B1EE-56B0-514A-B6DF-50C8221FA40C}" type="presOf" srcId="{F95AD421-7543-6C42-83EB-64D11B701A37}" destId="{DF11C466-4E82-5744-8980-5D6D13ECD710}" srcOrd="0" destOrd="0" presId="urn:microsoft.com/office/officeart/2005/8/layout/vList5"/>
    <dgm:cxn modelId="{B7FFFAF5-83A4-FA49-BF8D-D46A601C38A6}" type="presOf" srcId="{989A9352-2542-1842-8108-A2C2608FEA0B}" destId="{15FB3165-8FFC-AD45-9855-3EFF990D4D10}" srcOrd="0" destOrd="2" presId="urn:microsoft.com/office/officeart/2005/8/layout/vList5"/>
    <dgm:cxn modelId="{5FFA6CFF-7073-0F45-9849-7BBC76F022FE}" type="presOf" srcId="{2E4AA596-73BB-8C43-849C-EB8ADF59A380}" destId="{A8E537AB-EC42-CF4C-9101-6BF99430C4ED}" srcOrd="0" destOrd="1" presId="urn:microsoft.com/office/officeart/2005/8/layout/vList5"/>
    <dgm:cxn modelId="{438A871E-2CCA-5A44-83FB-4413B3B46B0D}" type="presParOf" srcId="{DF11C466-4E82-5744-8980-5D6D13ECD710}" destId="{1721B7D2-0300-8B47-9FBC-89AE8EDA18D9}" srcOrd="0" destOrd="0" presId="urn:microsoft.com/office/officeart/2005/8/layout/vList5"/>
    <dgm:cxn modelId="{0D3B22A5-E444-8449-8292-124F75A83288}" type="presParOf" srcId="{1721B7D2-0300-8B47-9FBC-89AE8EDA18D9}" destId="{5F2CD410-D8C2-3C4A-B6BC-601524FA80EE}" srcOrd="0" destOrd="0" presId="urn:microsoft.com/office/officeart/2005/8/layout/vList5"/>
    <dgm:cxn modelId="{87C8E25F-528E-D947-B4BC-0FFF524FEA89}" type="presParOf" srcId="{1721B7D2-0300-8B47-9FBC-89AE8EDA18D9}" destId="{15FB3165-8FFC-AD45-9855-3EFF990D4D10}" srcOrd="1" destOrd="0" presId="urn:microsoft.com/office/officeart/2005/8/layout/vList5"/>
    <dgm:cxn modelId="{599691B2-EDF5-5242-900A-1C0EFE84A97D}" type="presParOf" srcId="{DF11C466-4E82-5744-8980-5D6D13ECD710}" destId="{9047F676-60C2-3A49-921B-F0535E65D29E}" srcOrd="1" destOrd="0" presId="urn:microsoft.com/office/officeart/2005/8/layout/vList5"/>
    <dgm:cxn modelId="{20CEB37F-B7E7-AF41-8A36-B636F1B3B0AA}" type="presParOf" srcId="{DF11C466-4E82-5744-8980-5D6D13ECD710}" destId="{74E64050-B4B4-A647-9DBE-5B85A13256AE}" srcOrd="2" destOrd="0" presId="urn:microsoft.com/office/officeart/2005/8/layout/vList5"/>
    <dgm:cxn modelId="{2C7B8B7C-0EA9-3F4E-81A2-1D0B6A39CA69}" type="presParOf" srcId="{74E64050-B4B4-A647-9DBE-5B85A13256AE}" destId="{22EA7862-B9D9-694D-BF68-2DC9D29C65BE}" srcOrd="0" destOrd="0" presId="urn:microsoft.com/office/officeart/2005/8/layout/vList5"/>
    <dgm:cxn modelId="{DA0C571A-AF70-1C4A-BD48-6379F9EE465F}" type="presParOf" srcId="{74E64050-B4B4-A647-9DBE-5B85A13256AE}" destId="{A8E537AB-EC42-CF4C-9101-6BF99430C4E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D3CBC29-5E46-BF4A-A7E2-7EAC64D644B4}" type="doc">
      <dgm:prSet loTypeId="urn:microsoft.com/office/officeart/2005/8/layout/default" loCatId="" qsTypeId="urn:microsoft.com/office/officeart/2005/8/quickstyle/3D2" qsCatId="3D" csTypeId="urn:microsoft.com/office/officeart/2005/8/colors/accent1_2" csCatId="accent1" phldr="1"/>
      <dgm:spPr/>
      <dgm:t>
        <a:bodyPr/>
        <a:lstStyle/>
        <a:p>
          <a:endParaRPr lang="en-US"/>
        </a:p>
      </dgm:t>
    </dgm:pt>
    <dgm:pt modelId="{9CF8890C-6DA6-094C-8486-A07036D734BF}">
      <dgm:prSet phldrT="[Text]"/>
      <dgm:spPr/>
      <dgm:t>
        <a:bodyPr/>
        <a:lstStyle/>
        <a:p>
          <a:r>
            <a:rPr lang="en-US" dirty="0">
              <a:latin typeface="Times New Roman" panose="02020603050405020304" pitchFamily="18" charset="0"/>
              <a:cs typeface="Times New Roman" panose="02020603050405020304" pitchFamily="18" charset="0"/>
            </a:rPr>
            <a:t>Special purpose column to keep count</a:t>
          </a:r>
        </a:p>
      </dgm:t>
    </dgm:pt>
    <dgm:pt modelId="{2053DB7A-0DE1-A041-AFBF-75025F6405A0}" type="parTrans" cxnId="{41309268-8E51-CF42-A8A7-1DB9BF0BF64E}">
      <dgm:prSet/>
      <dgm:spPr/>
      <dgm:t>
        <a:bodyPr/>
        <a:lstStyle/>
        <a:p>
          <a:endParaRPr lang="en-US"/>
        </a:p>
      </dgm:t>
    </dgm:pt>
    <dgm:pt modelId="{AA6E6091-36E1-B443-A582-73C4983EDA97}" type="sibTrans" cxnId="{41309268-8E51-CF42-A8A7-1DB9BF0BF64E}">
      <dgm:prSet/>
      <dgm:spPr/>
      <dgm:t>
        <a:bodyPr/>
        <a:lstStyle/>
        <a:p>
          <a:endParaRPr lang="en-US"/>
        </a:p>
      </dgm:t>
    </dgm:pt>
    <dgm:pt modelId="{41BD3264-777E-9E44-B394-7BECD21B1650}">
      <dgm:prSet phldrT="[Text]"/>
      <dgm:spPr/>
      <dgm:t>
        <a:bodyPr/>
        <a:lstStyle/>
        <a:p>
          <a:r>
            <a:rPr lang="en-US" dirty="0">
              <a:latin typeface="Times New Roman" panose="02020603050405020304" pitchFamily="18" charset="0"/>
              <a:cs typeface="Times New Roman" panose="02020603050405020304" pitchFamily="18" charset="0"/>
            </a:rPr>
            <a:t>Cannot be mixed with regular columns</a:t>
          </a:r>
        </a:p>
      </dgm:t>
    </dgm:pt>
    <dgm:pt modelId="{F8B03347-18C8-5D48-B5D9-B062282C2BE7}" type="parTrans" cxnId="{FE4EA2F8-76FF-9A40-A2C9-EED17D8EFA56}">
      <dgm:prSet/>
      <dgm:spPr/>
      <dgm:t>
        <a:bodyPr/>
        <a:lstStyle/>
        <a:p>
          <a:endParaRPr lang="en-US"/>
        </a:p>
      </dgm:t>
    </dgm:pt>
    <dgm:pt modelId="{53767023-3677-8C4E-A6F1-D50E22BC3F0B}" type="sibTrans" cxnId="{FE4EA2F8-76FF-9A40-A2C9-EED17D8EFA56}">
      <dgm:prSet/>
      <dgm:spPr/>
      <dgm:t>
        <a:bodyPr/>
        <a:lstStyle/>
        <a:p>
          <a:endParaRPr lang="en-US"/>
        </a:p>
      </dgm:t>
    </dgm:pt>
    <dgm:pt modelId="{2353C088-BD7A-DE4B-A661-9D461F98C0F6}">
      <dgm:prSet phldrT="[Text]" custT="1"/>
      <dgm:spPr/>
      <dgm:t>
        <a:bodyPr/>
        <a:lstStyle/>
        <a:p>
          <a:pPr marL="0" lvl="0" indent="0" algn="ctr" defTabSz="755650">
            <a:lnSpc>
              <a:spcPct val="90000"/>
            </a:lnSpc>
            <a:spcBef>
              <a:spcPct val="0"/>
            </a:spcBef>
            <a:spcAft>
              <a:spcPct val="35000"/>
            </a:spcAft>
            <a:buNone/>
          </a:pPr>
          <a:r>
            <a:rPr lang="en-US" sz="1700" kern="1200" dirty="0">
              <a:solidFill>
                <a:prstClr val="white"/>
              </a:solidFill>
              <a:latin typeface="Times New Roman" panose="02020603050405020304" pitchFamily="18" charset="0"/>
              <a:ea typeface="+mn-ea"/>
              <a:cs typeface="Times New Roman" panose="02020603050405020304" pitchFamily="18" charset="0"/>
            </a:rPr>
            <a:t>Needs dedicated counter tables</a:t>
          </a:r>
        </a:p>
      </dgm:t>
    </dgm:pt>
    <dgm:pt modelId="{D78A1BD6-B52C-5449-90AB-43D06D0E73DA}" type="parTrans" cxnId="{423C1C9E-4B15-2F42-9EE6-78B33A9C49D1}">
      <dgm:prSet/>
      <dgm:spPr/>
      <dgm:t>
        <a:bodyPr/>
        <a:lstStyle/>
        <a:p>
          <a:endParaRPr lang="en-US"/>
        </a:p>
      </dgm:t>
    </dgm:pt>
    <dgm:pt modelId="{38350B00-3BD0-9742-982B-9107F6625742}" type="sibTrans" cxnId="{423C1C9E-4B15-2F42-9EE6-78B33A9C49D1}">
      <dgm:prSet/>
      <dgm:spPr/>
      <dgm:t>
        <a:bodyPr/>
        <a:lstStyle/>
        <a:p>
          <a:endParaRPr lang="en-US"/>
        </a:p>
      </dgm:t>
    </dgm:pt>
    <dgm:pt modelId="{E5C7161A-713D-3841-801C-03A21DEBB65F}">
      <dgm:prSet phldrT="[Text]" custT="1"/>
      <dgm:spPr/>
      <dgm:t>
        <a:bodyPr/>
        <a:lstStyle/>
        <a:p>
          <a:pPr marL="0" lvl="0" indent="0" algn="ctr" defTabSz="755650">
            <a:lnSpc>
              <a:spcPct val="90000"/>
            </a:lnSpc>
            <a:spcBef>
              <a:spcPct val="0"/>
            </a:spcBef>
            <a:spcAft>
              <a:spcPct val="35000"/>
            </a:spcAft>
            <a:buNone/>
          </a:pPr>
          <a:r>
            <a:rPr lang="en-US" sz="1700" kern="1200" dirty="0">
              <a:solidFill>
                <a:prstClr val="white"/>
              </a:solidFill>
              <a:latin typeface="Times New Roman" panose="02020603050405020304" pitchFamily="18" charset="0"/>
              <a:ea typeface="+mn-ea"/>
              <a:cs typeface="Times New Roman" panose="02020603050405020304" pitchFamily="18" charset="0"/>
            </a:rPr>
            <a:t>Only updates &amp; reads are allowed on counter tables</a:t>
          </a:r>
        </a:p>
      </dgm:t>
    </dgm:pt>
    <dgm:pt modelId="{7DAA1BD5-E19E-2649-8CC6-72C34A5FB8C7}" type="parTrans" cxnId="{207C28F7-11BE-CB44-B69E-CE653DA3E1BE}">
      <dgm:prSet/>
      <dgm:spPr/>
      <dgm:t>
        <a:bodyPr/>
        <a:lstStyle/>
        <a:p>
          <a:endParaRPr lang="en-US"/>
        </a:p>
      </dgm:t>
    </dgm:pt>
    <dgm:pt modelId="{3A2E394C-49CE-514E-8655-68273461CCB8}" type="sibTrans" cxnId="{207C28F7-11BE-CB44-B69E-CE653DA3E1BE}">
      <dgm:prSet/>
      <dgm:spPr/>
      <dgm:t>
        <a:bodyPr/>
        <a:lstStyle/>
        <a:p>
          <a:endParaRPr lang="en-US"/>
        </a:p>
      </dgm:t>
    </dgm:pt>
    <dgm:pt modelId="{D16FFFC8-A176-C44A-BA82-EC113A178E23}">
      <dgm:prSet phldrT="[Text]"/>
      <dgm:spPr/>
      <dgm:t>
        <a:bodyPr/>
        <a:lstStyle/>
        <a:p>
          <a:pPr algn="ctr"/>
          <a:r>
            <a:rPr lang="en-US" dirty="0">
              <a:latin typeface="Times New Roman" panose="02020603050405020304" pitchFamily="18" charset="0"/>
              <a:cs typeface="Times New Roman" panose="02020603050405020304" pitchFamily="18" charset="0"/>
            </a:rPr>
            <a:t> Since Cassandra makes  sure read consistency      before an update, a  counter table can have a  consistency value of ONE</a:t>
          </a:r>
        </a:p>
      </dgm:t>
    </dgm:pt>
    <dgm:pt modelId="{0FBC4321-088C-534D-B400-FDF5E5E5E27D}" type="parTrans" cxnId="{68A3E7F6-7386-594A-AFA6-4F1E29F6A981}">
      <dgm:prSet/>
      <dgm:spPr/>
      <dgm:t>
        <a:bodyPr/>
        <a:lstStyle/>
        <a:p>
          <a:endParaRPr lang="en-US"/>
        </a:p>
      </dgm:t>
    </dgm:pt>
    <dgm:pt modelId="{0DB02E9E-64E1-C94E-9231-78E8B827A26C}" type="sibTrans" cxnId="{68A3E7F6-7386-594A-AFA6-4F1E29F6A981}">
      <dgm:prSet/>
      <dgm:spPr/>
      <dgm:t>
        <a:bodyPr/>
        <a:lstStyle/>
        <a:p>
          <a:endParaRPr lang="en-US"/>
        </a:p>
      </dgm:t>
    </dgm:pt>
    <dgm:pt modelId="{1EE2D68F-297F-9E4A-9316-74FE1FCE02DE}" type="pres">
      <dgm:prSet presAssocID="{1D3CBC29-5E46-BF4A-A7E2-7EAC64D644B4}" presName="diagram" presStyleCnt="0">
        <dgm:presLayoutVars>
          <dgm:dir/>
          <dgm:resizeHandles val="exact"/>
        </dgm:presLayoutVars>
      </dgm:prSet>
      <dgm:spPr/>
    </dgm:pt>
    <dgm:pt modelId="{3514F27B-AFF2-7D45-9FCD-FF666B482394}" type="pres">
      <dgm:prSet presAssocID="{9CF8890C-6DA6-094C-8486-A07036D734BF}" presName="node" presStyleLbl="node1" presStyleIdx="0" presStyleCnt="5">
        <dgm:presLayoutVars>
          <dgm:bulletEnabled val="1"/>
        </dgm:presLayoutVars>
      </dgm:prSet>
      <dgm:spPr/>
    </dgm:pt>
    <dgm:pt modelId="{E34434C8-D7BE-C64C-A11E-D96DF0EA4DE9}" type="pres">
      <dgm:prSet presAssocID="{AA6E6091-36E1-B443-A582-73C4983EDA97}" presName="sibTrans" presStyleCnt="0"/>
      <dgm:spPr/>
    </dgm:pt>
    <dgm:pt modelId="{5EA2242A-F448-C149-B6BF-84FE4E884A57}" type="pres">
      <dgm:prSet presAssocID="{41BD3264-777E-9E44-B394-7BECD21B1650}" presName="node" presStyleLbl="node1" presStyleIdx="1" presStyleCnt="5">
        <dgm:presLayoutVars>
          <dgm:bulletEnabled val="1"/>
        </dgm:presLayoutVars>
      </dgm:prSet>
      <dgm:spPr/>
    </dgm:pt>
    <dgm:pt modelId="{C1D16F61-F4AC-BC42-BE3E-7B6383661655}" type="pres">
      <dgm:prSet presAssocID="{53767023-3677-8C4E-A6F1-D50E22BC3F0B}" presName="sibTrans" presStyleCnt="0"/>
      <dgm:spPr/>
    </dgm:pt>
    <dgm:pt modelId="{0CA127CA-5ACC-384E-B56D-D96140231846}" type="pres">
      <dgm:prSet presAssocID="{2353C088-BD7A-DE4B-A661-9D461F98C0F6}" presName="node" presStyleLbl="node1" presStyleIdx="2" presStyleCnt="5">
        <dgm:presLayoutVars>
          <dgm:bulletEnabled val="1"/>
        </dgm:presLayoutVars>
      </dgm:prSet>
      <dgm:spPr/>
    </dgm:pt>
    <dgm:pt modelId="{7B332B4C-02D7-4F4B-AD17-A6A40AE03856}" type="pres">
      <dgm:prSet presAssocID="{38350B00-3BD0-9742-982B-9107F6625742}" presName="sibTrans" presStyleCnt="0"/>
      <dgm:spPr/>
    </dgm:pt>
    <dgm:pt modelId="{1734B6D5-0B95-C14C-AAB3-47BEB76B89F9}" type="pres">
      <dgm:prSet presAssocID="{E5C7161A-713D-3841-801C-03A21DEBB65F}" presName="node" presStyleLbl="node1" presStyleIdx="3" presStyleCnt="5">
        <dgm:presLayoutVars>
          <dgm:bulletEnabled val="1"/>
        </dgm:presLayoutVars>
      </dgm:prSet>
      <dgm:spPr/>
    </dgm:pt>
    <dgm:pt modelId="{F97E6111-E490-F446-83D4-E29252D5F8AF}" type="pres">
      <dgm:prSet presAssocID="{3A2E394C-49CE-514E-8655-68273461CCB8}" presName="sibTrans" presStyleCnt="0"/>
      <dgm:spPr/>
    </dgm:pt>
    <dgm:pt modelId="{257BFD60-A507-8144-87F3-8D6D3B70F538}" type="pres">
      <dgm:prSet presAssocID="{D16FFFC8-A176-C44A-BA82-EC113A178E23}" presName="node" presStyleLbl="node1" presStyleIdx="4" presStyleCnt="5" custScaleX="111179" custLinFactNeighborX="-1311" custLinFactNeighborY="100">
        <dgm:presLayoutVars>
          <dgm:bulletEnabled val="1"/>
        </dgm:presLayoutVars>
      </dgm:prSet>
      <dgm:spPr/>
    </dgm:pt>
  </dgm:ptLst>
  <dgm:cxnLst>
    <dgm:cxn modelId="{84EC1909-7079-EA41-8311-43EDA58D6728}" type="presOf" srcId="{1D3CBC29-5E46-BF4A-A7E2-7EAC64D644B4}" destId="{1EE2D68F-297F-9E4A-9316-74FE1FCE02DE}" srcOrd="0" destOrd="0" presId="urn:microsoft.com/office/officeart/2005/8/layout/default"/>
    <dgm:cxn modelId="{41309268-8E51-CF42-A8A7-1DB9BF0BF64E}" srcId="{1D3CBC29-5E46-BF4A-A7E2-7EAC64D644B4}" destId="{9CF8890C-6DA6-094C-8486-A07036D734BF}" srcOrd="0" destOrd="0" parTransId="{2053DB7A-0DE1-A041-AFBF-75025F6405A0}" sibTransId="{AA6E6091-36E1-B443-A582-73C4983EDA97}"/>
    <dgm:cxn modelId="{64DE6E49-F57D-664B-A0D5-0C7A6FCECAFA}" type="presOf" srcId="{E5C7161A-713D-3841-801C-03A21DEBB65F}" destId="{1734B6D5-0B95-C14C-AAB3-47BEB76B89F9}" srcOrd="0" destOrd="0" presId="urn:microsoft.com/office/officeart/2005/8/layout/default"/>
    <dgm:cxn modelId="{2F032D4C-C42D-9140-86DC-D68993E4AD29}" type="presOf" srcId="{41BD3264-777E-9E44-B394-7BECD21B1650}" destId="{5EA2242A-F448-C149-B6BF-84FE4E884A57}" srcOrd="0" destOrd="0" presId="urn:microsoft.com/office/officeart/2005/8/layout/default"/>
    <dgm:cxn modelId="{625D2C98-6E59-C649-B6CB-4FB0F01DA148}" type="presOf" srcId="{9CF8890C-6DA6-094C-8486-A07036D734BF}" destId="{3514F27B-AFF2-7D45-9FCD-FF666B482394}" srcOrd="0" destOrd="0" presId="urn:microsoft.com/office/officeart/2005/8/layout/default"/>
    <dgm:cxn modelId="{423C1C9E-4B15-2F42-9EE6-78B33A9C49D1}" srcId="{1D3CBC29-5E46-BF4A-A7E2-7EAC64D644B4}" destId="{2353C088-BD7A-DE4B-A661-9D461F98C0F6}" srcOrd="2" destOrd="0" parTransId="{D78A1BD6-B52C-5449-90AB-43D06D0E73DA}" sibTransId="{38350B00-3BD0-9742-982B-9107F6625742}"/>
    <dgm:cxn modelId="{B86C0EE8-48A3-0645-9A49-0E7453B6EB63}" type="presOf" srcId="{D16FFFC8-A176-C44A-BA82-EC113A178E23}" destId="{257BFD60-A507-8144-87F3-8D6D3B70F538}" srcOrd="0" destOrd="0" presId="urn:microsoft.com/office/officeart/2005/8/layout/default"/>
    <dgm:cxn modelId="{3F0EC6EB-3370-5D40-A4AF-1DA9489C7BD2}" type="presOf" srcId="{2353C088-BD7A-DE4B-A661-9D461F98C0F6}" destId="{0CA127CA-5ACC-384E-B56D-D96140231846}" srcOrd="0" destOrd="0" presId="urn:microsoft.com/office/officeart/2005/8/layout/default"/>
    <dgm:cxn modelId="{68A3E7F6-7386-594A-AFA6-4F1E29F6A981}" srcId="{1D3CBC29-5E46-BF4A-A7E2-7EAC64D644B4}" destId="{D16FFFC8-A176-C44A-BA82-EC113A178E23}" srcOrd="4" destOrd="0" parTransId="{0FBC4321-088C-534D-B400-FDF5E5E5E27D}" sibTransId="{0DB02E9E-64E1-C94E-9231-78E8B827A26C}"/>
    <dgm:cxn modelId="{207C28F7-11BE-CB44-B69E-CE653DA3E1BE}" srcId="{1D3CBC29-5E46-BF4A-A7E2-7EAC64D644B4}" destId="{E5C7161A-713D-3841-801C-03A21DEBB65F}" srcOrd="3" destOrd="0" parTransId="{7DAA1BD5-E19E-2649-8CC6-72C34A5FB8C7}" sibTransId="{3A2E394C-49CE-514E-8655-68273461CCB8}"/>
    <dgm:cxn modelId="{FE4EA2F8-76FF-9A40-A2C9-EED17D8EFA56}" srcId="{1D3CBC29-5E46-BF4A-A7E2-7EAC64D644B4}" destId="{41BD3264-777E-9E44-B394-7BECD21B1650}" srcOrd="1" destOrd="0" parTransId="{F8B03347-18C8-5D48-B5D9-B062282C2BE7}" sibTransId="{53767023-3677-8C4E-A6F1-D50E22BC3F0B}"/>
    <dgm:cxn modelId="{E1FD109C-BE1E-E749-9B0A-8BB6AE37A823}" type="presParOf" srcId="{1EE2D68F-297F-9E4A-9316-74FE1FCE02DE}" destId="{3514F27B-AFF2-7D45-9FCD-FF666B482394}" srcOrd="0" destOrd="0" presId="urn:microsoft.com/office/officeart/2005/8/layout/default"/>
    <dgm:cxn modelId="{EA24F329-51F8-A245-8255-FF09B71704F1}" type="presParOf" srcId="{1EE2D68F-297F-9E4A-9316-74FE1FCE02DE}" destId="{E34434C8-D7BE-C64C-A11E-D96DF0EA4DE9}" srcOrd="1" destOrd="0" presId="urn:microsoft.com/office/officeart/2005/8/layout/default"/>
    <dgm:cxn modelId="{CAD9921D-2FB8-764E-9BFC-CF7CB2F7B2C0}" type="presParOf" srcId="{1EE2D68F-297F-9E4A-9316-74FE1FCE02DE}" destId="{5EA2242A-F448-C149-B6BF-84FE4E884A57}" srcOrd="2" destOrd="0" presId="urn:microsoft.com/office/officeart/2005/8/layout/default"/>
    <dgm:cxn modelId="{8C3B28F3-E78F-A74D-90B6-80446709368F}" type="presParOf" srcId="{1EE2D68F-297F-9E4A-9316-74FE1FCE02DE}" destId="{C1D16F61-F4AC-BC42-BE3E-7B6383661655}" srcOrd="3" destOrd="0" presId="urn:microsoft.com/office/officeart/2005/8/layout/default"/>
    <dgm:cxn modelId="{01017F38-E296-A74C-BF68-79CDC251A881}" type="presParOf" srcId="{1EE2D68F-297F-9E4A-9316-74FE1FCE02DE}" destId="{0CA127CA-5ACC-384E-B56D-D96140231846}" srcOrd="4" destOrd="0" presId="urn:microsoft.com/office/officeart/2005/8/layout/default"/>
    <dgm:cxn modelId="{95B22974-5553-2745-8A9C-ABAEC990FC6B}" type="presParOf" srcId="{1EE2D68F-297F-9E4A-9316-74FE1FCE02DE}" destId="{7B332B4C-02D7-4F4B-AD17-A6A40AE03856}" srcOrd="5" destOrd="0" presId="urn:microsoft.com/office/officeart/2005/8/layout/default"/>
    <dgm:cxn modelId="{E9429902-A3B9-FD4A-8E91-7B25BE353DCC}" type="presParOf" srcId="{1EE2D68F-297F-9E4A-9316-74FE1FCE02DE}" destId="{1734B6D5-0B95-C14C-AAB3-47BEB76B89F9}" srcOrd="6" destOrd="0" presId="urn:microsoft.com/office/officeart/2005/8/layout/default"/>
    <dgm:cxn modelId="{C7A3D578-42FE-AE49-AC19-417D566DEE39}" type="presParOf" srcId="{1EE2D68F-297F-9E4A-9316-74FE1FCE02DE}" destId="{F97E6111-E490-F446-83D4-E29252D5F8AF}" srcOrd="7" destOrd="0" presId="urn:microsoft.com/office/officeart/2005/8/layout/default"/>
    <dgm:cxn modelId="{A75DB080-758D-E642-9E4C-1A5EB96943DC}" type="presParOf" srcId="{1EE2D68F-297F-9E4A-9316-74FE1FCE02DE}" destId="{257BFD60-A507-8144-87F3-8D6D3B70F538}"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5574086-D897-D44E-BF8A-2A3D80445C97}" type="doc">
      <dgm:prSet loTypeId="urn:microsoft.com/office/officeart/2005/8/layout/default" loCatId="" qsTypeId="urn:microsoft.com/office/officeart/2005/8/quickstyle/3D1" qsCatId="3D" csTypeId="urn:microsoft.com/office/officeart/2005/8/colors/accent1_2" csCatId="accent1" phldr="1"/>
      <dgm:spPr/>
      <dgm:t>
        <a:bodyPr/>
        <a:lstStyle/>
        <a:p>
          <a:endParaRPr lang="en-US"/>
        </a:p>
      </dgm:t>
    </dgm:pt>
    <dgm:pt modelId="{29389354-B237-684C-82F0-FA81342651D4}">
      <dgm:prSet phldrT="[Text]" custT="1"/>
      <dgm:spPr/>
      <dgm:t>
        <a:bodyPr/>
        <a:lstStyle/>
        <a:p>
          <a:r>
            <a:rPr lang="en-US" sz="1800" kern="1200" dirty="0">
              <a:solidFill>
                <a:prstClr val="white"/>
              </a:solidFill>
              <a:latin typeface="Times New Roman" panose="02020603050405020304" pitchFamily="18" charset="0"/>
              <a:ea typeface="+mn-ea"/>
              <a:cs typeface="Times New Roman" panose="02020603050405020304" pitchFamily="18" charset="0"/>
            </a:rPr>
            <a:t>Keyword used is TTL (Time to Live)</a:t>
          </a:r>
        </a:p>
      </dgm:t>
    </dgm:pt>
    <dgm:pt modelId="{C94B0DAD-9F5C-5545-A715-DFA72CA685A6}" type="parTrans" cxnId="{CA3BCFD4-B5C3-E64C-905C-E4B7819ED18B}">
      <dgm:prSet/>
      <dgm:spPr/>
      <dgm:t>
        <a:bodyPr/>
        <a:lstStyle/>
        <a:p>
          <a:endParaRPr lang="en-US"/>
        </a:p>
      </dgm:t>
    </dgm:pt>
    <dgm:pt modelId="{8898ECD4-2411-D443-9BF9-69D9DA9FA690}" type="sibTrans" cxnId="{CA3BCFD4-B5C3-E64C-905C-E4B7819ED18B}">
      <dgm:prSet/>
      <dgm:spPr/>
      <dgm:t>
        <a:bodyPr/>
        <a:lstStyle/>
        <a:p>
          <a:endParaRPr lang="en-US"/>
        </a:p>
      </dgm:t>
    </dgm:pt>
    <dgm:pt modelId="{9783DD48-EA45-E047-A587-7D509CF52989}">
      <dgm:prSet phldrT="[Text]" custT="1"/>
      <dgm:spPr/>
      <dgm:t>
        <a:bodyPr/>
        <a:lstStyle/>
        <a:p>
          <a:pPr marL="0" lvl="0" indent="0" algn="ctr" defTabSz="800100">
            <a:lnSpc>
              <a:spcPct val="90000"/>
            </a:lnSpc>
            <a:spcBef>
              <a:spcPct val="0"/>
            </a:spcBef>
            <a:spcAft>
              <a:spcPct val="35000"/>
            </a:spcAft>
            <a:buNone/>
          </a:pPr>
          <a:r>
            <a:rPr lang="en-US" sz="1800" kern="1200" dirty="0">
              <a:solidFill>
                <a:prstClr val="white"/>
              </a:solidFill>
              <a:latin typeface="Times New Roman" panose="02020603050405020304" pitchFamily="18" charset="0"/>
              <a:ea typeface="+mn-ea"/>
              <a:cs typeface="Times New Roman" panose="02020603050405020304" pitchFamily="18" charset="0"/>
            </a:rPr>
            <a:t>Applied on rows of columns that should be automatically deleted after a fixed time.</a:t>
          </a:r>
        </a:p>
      </dgm:t>
    </dgm:pt>
    <dgm:pt modelId="{E8DFD661-1832-1641-9C32-0E3C2D8CECE6}" type="parTrans" cxnId="{231F48FF-39F2-9543-8433-30670200451A}">
      <dgm:prSet/>
      <dgm:spPr/>
      <dgm:t>
        <a:bodyPr/>
        <a:lstStyle/>
        <a:p>
          <a:endParaRPr lang="en-US"/>
        </a:p>
      </dgm:t>
    </dgm:pt>
    <dgm:pt modelId="{527B8EF5-169B-5D4C-9167-41D49EF0E2CE}" type="sibTrans" cxnId="{231F48FF-39F2-9543-8433-30670200451A}">
      <dgm:prSet/>
      <dgm:spPr/>
      <dgm:t>
        <a:bodyPr/>
        <a:lstStyle/>
        <a:p>
          <a:endParaRPr lang="en-US"/>
        </a:p>
      </dgm:t>
    </dgm:pt>
    <dgm:pt modelId="{7AB35DA0-6588-B34A-8349-D03C13875E36}">
      <dgm:prSet phldrT="[Text]" custT="1"/>
      <dgm:spPr/>
      <dgm:t>
        <a:bodyPr/>
        <a:lstStyle/>
        <a:p>
          <a:r>
            <a:rPr lang="en-US" sz="1800" kern="1200" dirty="0">
              <a:solidFill>
                <a:prstClr val="white"/>
              </a:solidFill>
              <a:latin typeface="Times New Roman" panose="02020603050405020304" pitchFamily="18" charset="0"/>
              <a:ea typeface="+mn-ea"/>
              <a:cs typeface="Times New Roman" panose="02020603050405020304" pitchFamily="18" charset="0"/>
            </a:rPr>
            <a:t>Specified in seconds, the smallest interval being 1 second.</a:t>
          </a:r>
        </a:p>
      </dgm:t>
    </dgm:pt>
    <dgm:pt modelId="{F953307D-6A6C-4043-857B-2580EB6A348E}" type="parTrans" cxnId="{D021E62E-A20D-914E-B581-C78BBF0A94D0}">
      <dgm:prSet/>
      <dgm:spPr/>
      <dgm:t>
        <a:bodyPr/>
        <a:lstStyle/>
        <a:p>
          <a:endParaRPr lang="en-US"/>
        </a:p>
      </dgm:t>
    </dgm:pt>
    <dgm:pt modelId="{73950B2A-775A-704B-B915-355EEF89A05D}" type="sibTrans" cxnId="{D021E62E-A20D-914E-B581-C78BBF0A94D0}">
      <dgm:prSet/>
      <dgm:spPr/>
      <dgm:t>
        <a:bodyPr/>
        <a:lstStyle/>
        <a:p>
          <a:endParaRPr lang="en-US"/>
        </a:p>
      </dgm:t>
    </dgm:pt>
    <dgm:pt modelId="{9CC51EE7-5656-3A4C-80C4-3665AC863EF9}">
      <dgm:prSet phldrT="[Text]" custT="1"/>
      <dgm:spPr/>
      <dgm:t>
        <a:bodyPr/>
        <a:lstStyle/>
        <a:p>
          <a:pPr marL="0" lvl="0" indent="0" algn="ctr" defTabSz="800100">
            <a:lnSpc>
              <a:spcPct val="90000"/>
            </a:lnSpc>
            <a:spcBef>
              <a:spcPct val="0"/>
            </a:spcBef>
            <a:spcAft>
              <a:spcPct val="35000"/>
            </a:spcAft>
            <a:buNone/>
          </a:pPr>
          <a:r>
            <a:rPr lang="en-US" sz="1800" kern="1200" dirty="0">
              <a:solidFill>
                <a:prstClr val="white"/>
              </a:solidFill>
              <a:latin typeface="Times New Roman" panose="02020603050405020304" pitchFamily="18" charset="0"/>
              <a:ea typeface="+mn-ea"/>
              <a:cs typeface="Times New Roman" panose="02020603050405020304" pitchFamily="18" charset="0"/>
            </a:rPr>
            <a:t>Candidate row/column is marked for removal &amp; removed during the next compaction/read repair.</a:t>
          </a:r>
        </a:p>
      </dgm:t>
    </dgm:pt>
    <dgm:pt modelId="{4495B342-A4A9-8342-BEDC-13195C5714C9}" type="parTrans" cxnId="{EB4A7200-2657-FA48-9024-B7D2578E6C28}">
      <dgm:prSet/>
      <dgm:spPr/>
      <dgm:t>
        <a:bodyPr/>
        <a:lstStyle/>
        <a:p>
          <a:endParaRPr lang="en-US"/>
        </a:p>
      </dgm:t>
    </dgm:pt>
    <dgm:pt modelId="{7274B09F-5886-BA47-A5A4-149215EE43F3}" type="sibTrans" cxnId="{EB4A7200-2657-FA48-9024-B7D2578E6C28}">
      <dgm:prSet/>
      <dgm:spPr/>
      <dgm:t>
        <a:bodyPr/>
        <a:lstStyle/>
        <a:p>
          <a:endParaRPr lang="en-US"/>
        </a:p>
      </dgm:t>
    </dgm:pt>
    <dgm:pt modelId="{3F5A3F20-B21E-9846-98B6-8C580574CAE4}">
      <dgm:prSet phldrT="[Text]" custT="1"/>
      <dgm:spPr/>
      <dgm:t>
        <a:bodyPr/>
        <a:lstStyle/>
        <a:p>
          <a:r>
            <a:rPr lang="en-US" sz="1800" kern="1200" dirty="0">
              <a:solidFill>
                <a:prstClr val="white"/>
              </a:solidFill>
              <a:latin typeface="Times New Roman" panose="02020603050405020304" pitchFamily="18" charset="0"/>
              <a:ea typeface="+mn-ea"/>
              <a:cs typeface="Times New Roman" panose="02020603050405020304" pitchFamily="18" charset="0"/>
            </a:rPr>
            <a:t>TTL can be changed by updating the column.</a:t>
          </a:r>
        </a:p>
      </dgm:t>
    </dgm:pt>
    <dgm:pt modelId="{1254EB46-E54E-6143-90DD-16D9778A42FC}" type="parTrans" cxnId="{26CCB82F-E406-5347-8EE3-872654A1C2FD}">
      <dgm:prSet/>
      <dgm:spPr/>
      <dgm:t>
        <a:bodyPr/>
        <a:lstStyle/>
        <a:p>
          <a:endParaRPr lang="en-US"/>
        </a:p>
      </dgm:t>
    </dgm:pt>
    <dgm:pt modelId="{36C15B3F-853F-7848-B4A9-28769AB5FA7A}" type="sibTrans" cxnId="{26CCB82F-E406-5347-8EE3-872654A1C2FD}">
      <dgm:prSet/>
      <dgm:spPr/>
      <dgm:t>
        <a:bodyPr/>
        <a:lstStyle/>
        <a:p>
          <a:endParaRPr lang="en-US"/>
        </a:p>
      </dgm:t>
    </dgm:pt>
    <dgm:pt modelId="{47B1EA69-1657-6141-9C2F-940194A26F97}">
      <dgm:prSet phldrT="[Text]" custT="1"/>
      <dgm:spPr/>
      <dgm:t>
        <a:bodyPr/>
        <a:lstStyle/>
        <a:p>
          <a:pPr marL="0" lvl="0" indent="0" algn="ctr" defTabSz="800100">
            <a:lnSpc>
              <a:spcPct val="90000"/>
            </a:lnSpc>
            <a:spcBef>
              <a:spcPct val="0"/>
            </a:spcBef>
            <a:spcAft>
              <a:spcPct val="35000"/>
            </a:spcAft>
            <a:buNone/>
          </a:pPr>
          <a:r>
            <a:rPr lang="en-US" sz="1800" kern="1200" dirty="0">
              <a:solidFill>
                <a:prstClr val="white"/>
              </a:solidFill>
              <a:latin typeface="Times New Roman" panose="02020603050405020304" pitchFamily="18" charset="0"/>
              <a:ea typeface="+mn-ea"/>
              <a:cs typeface="Times New Roman" panose="02020603050405020304" pitchFamily="18" charset="0"/>
            </a:rPr>
            <a:t>TTL can be removed by setting t to 0 before the TTL expires.</a:t>
          </a:r>
        </a:p>
      </dgm:t>
    </dgm:pt>
    <dgm:pt modelId="{44B251A7-51AD-CA42-AEB6-3FB687FA6092}" type="parTrans" cxnId="{8C8540BB-91B3-FF46-A356-FEAC3BE04DFE}">
      <dgm:prSet/>
      <dgm:spPr/>
      <dgm:t>
        <a:bodyPr/>
        <a:lstStyle/>
        <a:p>
          <a:endParaRPr lang="en-US"/>
        </a:p>
      </dgm:t>
    </dgm:pt>
    <dgm:pt modelId="{77F508BD-C721-9744-9D39-D19B68715ADE}" type="sibTrans" cxnId="{8C8540BB-91B3-FF46-A356-FEAC3BE04DFE}">
      <dgm:prSet/>
      <dgm:spPr/>
      <dgm:t>
        <a:bodyPr/>
        <a:lstStyle/>
        <a:p>
          <a:endParaRPr lang="en-US"/>
        </a:p>
      </dgm:t>
    </dgm:pt>
    <dgm:pt modelId="{7A9BE770-77D4-3844-B1EF-BF65290C3DD2}" type="pres">
      <dgm:prSet presAssocID="{35574086-D897-D44E-BF8A-2A3D80445C97}" presName="diagram" presStyleCnt="0">
        <dgm:presLayoutVars>
          <dgm:dir/>
          <dgm:resizeHandles val="exact"/>
        </dgm:presLayoutVars>
      </dgm:prSet>
      <dgm:spPr/>
    </dgm:pt>
    <dgm:pt modelId="{16D99121-3709-804C-804C-C386BDD5E9E9}" type="pres">
      <dgm:prSet presAssocID="{29389354-B237-684C-82F0-FA81342651D4}" presName="node" presStyleLbl="node1" presStyleIdx="0" presStyleCnt="6">
        <dgm:presLayoutVars>
          <dgm:bulletEnabled val="1"/>
        </dgm:presLayoutVars>
      </dgm:prSet>
      <dgm:spPr/>
    </dgm:pt>
    <dgm:pt modelId="{E2711571-7018-A241-8BB0-9074B6BBBA27}" type="pres">
      <dgm:prSet presAssocID="{8898ECD4-2411-D443-9BF9-69D9DA9FA690}" presName="sibTrans" presStyleCnt="0"/>
      <dgm:spPr/>
    </dgm:pt>
    <dgm:pt modelId="{C17369A4-BC65-0643-BC09-C5D51633FCE2}" type="pres">
      <dgm:prSet presAssocID="{9783DD48-EA45-E047-A587-7D509CF52989}" presName="node" presStyleLbl="node1" presStyleIdx="1" presStyleCnt="6">
        <dgm:presLayoutVars>
          <dgm:bulletEnabled val="1"/>
        </dgm:presLayoutVars>
      </dgm:prSet>
      <dgm:spPr/>
    </dgm:pt>
    <dgm:pt modelId="{FCBC7EB6-A980-B14C-9017-8541F577EA7A}" type="pres">
      <dgm:prSet presAssocID="{527B8EF5-169B-5D4C-9167-41D49EF0E2CE}" presName="sibTrans" presStyleCnt="0"/>
      <dgm:spPr/>
    </dgm:pt>
    <dgm:pt modelId="{C11B7B24-92D1-B244-8E36-74B34CC3995A}" type="pres">
      <dgm:prSet presAssocID="{7AB35DA0-6588-B34A-8349-D03C13875E36}" presName="node" presStyleLbl="node1" presStyleIdx="2" presStyleCnt="6">
        <dgm:presLayoutVars>
          <dgm:bulletEnabled val="1"/>
        </dgm:presLayoutVars>
      </dgm:prSet>
      <dgm:spPr/>
    </dgm:pt>
    <dgm:pt modelId="{3D8C469A-3A9E-314F-AE3E-AE119946B695}" type="pres">
      <dgm:prSet presAssocID="{73950B2A-775A-704B-B915-355EEF89A05D}" presName="sibTrans" presStyleCnt="0"/>
      <dgm:spPr/>
    </dgm:pt>
    <dgm:pt modelId="{62C08AD0-311E-CC43-8F6C-BE96DAFEF3CC}" type="pres">
      <dgm:prSet presAssocID="{9CC51EE7-5656-3A4C-80C4-3665AC863EF9}" presName="node" presStyleLbl="node1" presStyleIdx="3" presStyleCnt="6">
        <dgm:presLayoutVars>
          <dgm:bulletEnabled val="1"/>
        </dgm:presLayoutVars>
      </dgm:prSet>
      <dgm:spPr/>
    </dgm:pt>
    <dgm:pt modelId="{EBB1C1C2-987B-AA40-B922-652C1BFFBE0D}" type="pres">
      <dgm:prSet presAssocID="{7274B09F-5886-BA47-A5A4-149215EE43F3}" presName="sibTrans" presStyleCnt="0"/>
      <dgm:spPr/>
    </dgm:pt>
    <dgm:pt modelId="{7F74C87A-DA07-6548-B797-FBDDE77A42D6}" type="pres">
      <dgm:prSet presAssocID="{3F5A3F20-B21E-9846-98B6-8C580574CAE4}" presName="node" presStyleLbl="node1" presStyleIdx="4" presStyleCnt="6">
        <dgm:presLayoutVars>
          <dgm:bulletEnabled val="1"/>
        </dgm:presLayoutVars>
      </dgm:prSet>
      <dgm:spPr/>
    </dgm:pt>
    <dgm:pt modelId="{9C74F3AD-54C6-F148-A21E-ABF0EDEF65D6}" type="pres">
      <dgm:prSet presAssocID="{36C15B3F-853F-7848-B4A9-28769AB5FA7A}" presName="sibTrans" presStyleCnt="0"/>
      <dgm:spPr/>
    </dgm:pt>
    <dgm:pt modelId="{94EBB8FB-D70E-4E49-977C-54C18951954C}" type="pres">
      <dgm:prSet presAssocID="{47B1EA69-1657-6141-9C2F-940194A26F97}" presName="node" presStyleLbl="node1" presStyleIdx="5" presStyleCnt="6">
        <dgm:presLayoutVars>
          <dgm:bulletEnabled val="1"/>
        </dgm:presLayoutVars>
      </dgm:prSet>
      <dgm:spPr/>
    </dgm:pt>
  </dgm:ptLst>
  <dgm:cxnLst>
    <dgm:cxn modelId="{EB4A7200-2657-FA48-9024-B7D2578E6C28}" srcId="{35574086-D897-D44E-BF8A-2A3D80445C97}" destId="{9CC51EE7-5656-3A4C-80C4-3665AC863EF9}" srcOrd="3" destOrd="0" parTransId="{4495B342-A4A9-8342-BEDC-13195C5714C9}" sibTransId="{7274B09F-5886-BA47-A5A4-149215EE43F3}"/>
    <dgm:cxn modelId="{1C67A922-2584-2544-AF2F-6321CED29135}" type="presOf" srcId="{3F5A3F20-B21E-9846-98B6-8C580574CAE4}" destId="{7F74C87A-DA07-6548-B797-FBDDE77A42D6}" srcOrd="0" destOrd="0" presId="urn:microsoft.com/office/officeart/2005/8/layout/default"/>
    <dgm:cxn modelId="{A20E4029-8D64-E247-95F7-1003433DB107}" type="presOf" srcId="{7AB35DA0-6588-B34A-8349-D03C13875E36}" destId="{C11B7B24-92D1-B244-8E36-74B34CC3995A}" srcOrd="0" destOrd="0" presId="urn:microsoft.com/office/officeart/2005/8/layout/default"/>
    <dgm:cxn modelId="{D021E62E-A20D-914E-B581-C78BBF0A94D0}" srcId="{35574086-D897-D44E-BF8A-2A3D80445C97}" destId="{7AB35DA0-6588-B34A-8349-D03C13875E36}" srcOrd="2" destOrd="0" parTransId="{F953307D-6A6C-4043-857B-2580EB6A348E}" sibTransId="{73950B2A-775A-704B-B915-355EEF89A05D}"/>
    <dgm:cxn modelId="{26CCB82F-E406-5347-8EE3-872654A1C2FD}" srcId="{35574086-D897-D44E-BF8A-2A3D80445C97}" destId="{3F5A3F20-B21E-9846-98B6-8C580574CAE4}" srcOrd="4" destOrd="0" parTransId="{1254EB46-E54E-6143-90DD-16D9778A42FC}" sibTransId="{36C15B3F-853F-7848-B4A9-28769AB5FA7A}"/>
    <dgm:cxn modelId="{011AC847-4AF5-9741-BB49-169FE3E268BF}" type="presOf" srcId="{9783DD48-EA45-E047-A587-7D509CF52989}" destId="{C17369A4-BC65-0643-BC09-C5D51633FCE2}" srcOrd="0" destOrd="0" presId="urn:microsoft.com/office/officeart/2005/8/layout/default"/>
    <dgm:cxn modelId="{E72D5B53-9A69-1B41-8C9A-0DF3EBCC0F42}" type="presOf" srcId="{29389354-B237-684C-82F0-FA81342651D4}" destId="{16D99121-3709-804C-804C-C386BDD5E9E9}" srcOrd="0" destOrd="0" presId="urn:microsoft.com/office/officeart/2005/8/layout/default"/>
    <dgm:cxn modelId="{8C8540BB-91B3-FF46-A356-FEAC3BE04DFE}" srcId="{35574086-D897-D44E-BF8A-2A3D80445C97}" destId="{47B1EA69-1657-6141-9C2F-940194A26F97}" srcOrd="5" destOrd="0" parTransId="{44B251A7-51AD-CA42-AEB6-3FB687FA6092}" sibTransId="{77F508BD-C721-9744-9D39-D19B68715ADE}"/>
    <dgm:cxn modelId="{37017EC2-493B-8D4D-83F0-0543307E06B4}" type="presOf" srcId="{47B1EA69-1657-6141-9C2F-940194A26F97}" destId="{94EBB8FB-D70E-4E49-977C-54C18951954C}" srcOrd="0" destOrd="0" presId="urn:microsoft.com/office/officeart/2005/8/layout/default"/>
    <dgm:cxn modelId="{77CD52C8-0665-CE45-8F02-5A11B44DAAD6}" type="presOf" srcId="{35574086-D897-D44E-BF8A-2A3D80445C97}" destId="{7A9BE770-77D4-3844-B1EF-BF65290C3DD2}" srcOrd="0" destOrd="0" presId="urn:microsoft.com/office/officeart/2005/8/layout/default"/>
    <dgm:cxn modelId="{CA3BCFD4-B5C3-E64C-905C-E4B7819ED18B}" srcId="{35574086-D897-D44E-BF8A-2A3D80445C97}" destId="{29389354-B237-684C-82F0-FA81342651D4}" srcOrd="0" destOrd="0" parTransId="{C94B0DAD-9F5C-5545-A715-DFA72CA685A6}" sibTransId="{8898ECD4-2411-D443-9BF9-69D9DA9FA690}"/>
    <dgm:cxn modelId="{40C133E0-35BC-5D4C-A560-8F57A0BD764C}" type="presOf" srcId="{9CC51EE7-5656-3A4C-80C4-3665AC863EF9}" destId="{62C08AD0-311E-CC43-8F6C-BE96DAFEF3CC}" srcOrd="0" destOrd="0" presId="urn:microsoft.com/office/officeart/2005/8/layout/default"/>
    <dgm:cxn modelId="{231F48FF-39F2-9543-8433-30670200451A}" srcId="{35574086-D897-D44E-BF8A-2A3D80445C97}" destId="{9783DD48-EA45-E047-A587-7D509CF52989}" srcOrd="1" destOrd="0" parTransId="{E8DFD661-1832-1641-9C32-0E3C2D8CECE6}" sibTransId="{527B8EF5-169B-5D4C-9167-41D49EF0E2CE}"/>
    <dgm:cxn modelId="{C6812D6E-5101-414D-9436-930E28ED4953}" type="presParOf" srcId="{7A9BE770-77D4-3844-B1EF-BF65290C3DD2}" destId="{16D99121-3709-804C-804C-C386BDD5E9E9}" srcOrd="0" destOrd="0" presId="urn:microsoft.com/office/officeart/2005/8/layout/default"/>
    <dgm:cxn modelId="{40ED82C2-42B4-FF4B-9108-C82D67CC33FF}" type="presParOf" srcId="{7A9BE770-77D4-3844-B1EF-BF65290C3DD2}" destId="{E2711571-7018-A241-8BB0-9074B6BBBA27}" srcOrd="1" destOrd="0" presId="urn:microsoft.com/office/officeart/2005/8/layout/default"/>
    <dgm:cxn modelId="{CCD04113-24D2-B145-866F-C0E62E4DF839}" type="presParOf" srcId="{7A9BE770-77D4-3844-B1EF-BF65290C3DD2}" destId="{C17369A4-BC65-0643-BC09-C5D51633FCE2}" srcOrd="2" destOrd="0" presId="urn:microsoft.com/office/officeart/2005/8/layout/default"/>
    <dgm:cxn modelId="{2F02871A-4003-7E47-A1EE-776ED9D0DC49}" type="presParOf" srcId="{7A9BE770-77D4-3844-B1EF-BF65290C3DD2}" destId="{FCBC7EB6-A980-B14C-9017-8541F577EA7A}" srcOrd="3" destOrd="0" presId="urn:microsoft.com/office/officeart/2005/8/layout/default"/>
    <dgm:cxn modelId="{23BF63B9-E98C-B44D-B64F-282ED9ED581F}" type="presParOf" srcId="{7A9BE770-77D4-3844-B1EF-BF65290C3DD2}" destId="{C11B7B24-92D1-B244-8E36-74B34CC3995A}" srcOrd="4" destOrd="0" presId="urn:microsoft.com/office/officeart/2005/8/layout/default"/>
    <dgm:cxn modelId="{219323B7-0F74-1941-AD1A-E6B5FCFEA43D}" type="presParOf" srcId="{7A9BE770-77D4-3844-B1EF-BF65290C3DD2}" destId="{3D8C469A-3A9E-314F-AE3E-AE119946B695}" srcOrd="5" destOrd="0" presId="urn:microsoft.com/office/officeart/2005/8/layout/default"/>
    <dgm:cxn modelId="{65027C7F-0375-0549-A370-ECFCC83E6211}" type="presParOf" srcId="{7A9BE770-77D4-3844-B1EF-BF65290C3DD2}" destId="{62C08AD0-311E-CC43-8F6C-BE96DAFEF3CC}" srcOrd="6" destOrd="0" presId="urn:microsoft.com/office/officeart/2005/8/layout/default"/>
    <dgm:cxn modelId="{4EE95B8C-071B-E34A-9F20-A5ED60191EFB}" type="presParOf" srcId="{7A9BE770-77D4-3844-B1EF-BF65290C3DD2}" destId="{EBB1C1C2-987B-AA40-B922-652C1BFFBE0D}" srcOrd="7" destOrd="0" presId="urn:microsoft.com/office/officeart/2005/8/layout/default"/>
    <dgm:cxn modelId="{AD118767-7401-2449-AF9E-75A84D15631C}" type="presParOf" srcId="{7A9BE770-77D4-3844-B1EF-BF65290C3DD2}" destId="{7F74C87A-DA07-6548-B797-FBDDE77A42D6}" srcOrd="8" destOrd="0" presId="urn:microsoft.com/office/officeart/2005/8/layout/default"/>
    <dgm:cxn modelId="{E698007D-8377-6E4D-8DC7-B8776FEA9B68}" type="presParOf" srcId="{7A9BE770-77D4-3844-B1EF-BF65290C3DD2}" destId="{9C74F3AD-54C6-F148-A21E-ABF0EDEF65D6}" srcOrd="9" destOrd="0" presId="urn:microsoft.com/office/officeart/2005/8/layout/default"/>
    <dgm:cxn modelId="{6D1D86AA-CA14-0F4C-AF76-60008A31FA09}" type="presParOf" srcId="{7A9BE770-77D4-3844-B1EF-BF65290C3DD2}" destId="{94EBB8FB-D70E-4E49-977C-54C18951954C}"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0AB125C-4305-AB4F-9BAF-63E5E24685CE}" type="doc">
      <dgm:prSet loTypeId="urn:microsoft.com/office/officeart/2005/8/layout/list1" loCatId="" qsTypeId="urn:microsoft.com/office/officeart/2005/8/quickstyle/3D2" qsCatId="3D" csTypeId="urn:microsoft.com/office/officeart/2005/8/colors/accent1_2" csCatId="accent1" phldr="1"/>
      <dgm:spPr/>
      <dgm:t>
        <a:bodyPr/>
        <a:lstStyle/>
        <a:p>
          <a:endParaRPr lang="en-US"/>
        </a:p>
      </dgm:t>
    </dgm:pt>
    <dgm:pt modelId="{5E56D7D5-AB1E-2947-B335-23E0D127D4B8}">
      <dgm:prSet phldrT="[Text]"/>
      <dgm:spPr/>
      <dgm:t>
        <a:bodyPr/>
        <a:lstStyle/>
        <a:p>
          <a:r>
            <a:rPr lang="en-US" dirty="0"/>
            <a:t>Queries on non primary keys do not work in Cassandra</a:t>
          </a:r>
        </a:p>
      </dgm:t>
    </dgm:pt>
    <dgm:pt modelId="{ABD77E0B-C14C-6942-AEB1-F9E50BCBD65D}" type="parTrans" cxnId="{1A26C17A-5219-BD41-8B80-50EA58ADD18A}">
      <dgm:prSet/>
      <dgm:spPr/>
      <dgm:t>
        <a:bodyPr/>
        <a:lstStyle/>
        <a:p>
          <a:endParaRPr lang="en-US"/>
        </a:p>
      </dgm:t>
    </dgm:pt>
    <dgm:pt modelId="{3CB38ACB-1ED9-254B-B12C-36E2CAE3B04A}" type="sibTrans" cxnId="{1A26C17A-5219-BD41-8B80-50EA58ADD18A}">
      <dgm:prSet/>
      <dgm:spPr/>
      <dgm:t>
        <a:bodyPr/>
        <a:lstStyle/>
        <a:p>
          <a:endParaRPr lang="en-US"/>
        </a:p>
      </dgm:t>
    </dgm:pt>
    <dgm:pt modelId="{F886953F-2277-9D4D-9EE6-87757EA3949E}">
      <dgm:prSet phldrT="[Text]"/>
      <dgm:spPr/>
      <dgm:t>
        <a:bodyPr/>
        <a:lstStyle/>
        <a:p>
          <a:r>
            <a:rPr lang="en-US" dirty="0"/>
            <a:t>For such queries to work, such columns should be indexed</a:t>
          </a:r>
        </a:p>
      </dgm:t>
    </dgm:pt>
    <dgm:pt modelId="{1C3A4405-C9DB-A641-B884-32EEC04DA3EE}" type="parTrans" cxnId="{267D2CCF-67BD-5D43-8E46-DBBBFD82EBFE}">
      <dgm:prSet/>
      <dgm:spPr/>
      <dgm:t>
        <a:bodyPr/>
        <a:lstStyle/>
        <a:p>
          <a:endParaRPr lang="en-US"/>
        </a:p>
      </dgm:t>
    </dgm:pt>
    <dgm:pt modelId="{9964D2F7-BA25-154D-9928-7F93C85FC022}" type="sibTrans" cxnId="{267D2CCF-67BD-5D43-8E46-DBBBFD82EBFE}">
      <dgm:prSet/>
      <dgm:spPr/>
      <dgm:t>
        <a:bodyPr/>
        <a:lstStyle/>
        <a:p>
          <a:endParaRPr lang="en-US"/>
        </a:p>
      </dgm:t>
    </dgm:pt>
    <dgm:pt modelId="{502998AE-FE99-CB40-A28C-6883AEA3F0A1}">
      <dgm:prSet phldrT="[Text]"/>
      <dgm:spPr/>
      <dgm:t>
        <a:bodyPr/>
        <a:lstStyle/>
        <a:p>
          <a:r>
            <a:rPr lang="en-US" dirty="0"/>
            <a:t>Create Syntax: </a:t>
          </a:r>
          <a:r>
            <a:rPr lang="en-US" b="1" dirty="0"/>
            <a:t>CREATE INDEX </a:t>
          </a:r>
          <a:r>
            <a:rPr lang="en-US" b="1" i="1" dirty="0"/>
            <a:t>name</a:t>
          </a:r>
          <a:r>
            <a:rPr lang="en-US" b="1" dirty="0"/>
            <a:t> ON </a:t>
          </a:r>
          <a:r>
            <a:rPr lang="en-US" b="1" i="1" dirty="0"/>
            <a:t>table(column)</a:t>
          </a:r>
          <a:r>
            <a:rPr lang="en-US" b="1" dirty="0"/>
            <a:t>;</a:t>
          </a:r>
        </a:p>
      </dgm:t>
    </dgm:pt>
    <dgm:pt modelId="{794521EC-6FD5-FB40-9BBD-DD568320CEE2}" type="parTrans" cxnId="{6D101B3B-4BB9-8D4A-ABF9-4267409CCBF1}">
      <dgm:prSet/>
      <dgm:spPr/>
      <dgm:t>
        <a:bodyPr/>
        <a:lstStyle/>
        <a:p>
          <a:endParaRPr lang="en-US"/>
        </a:p>
      </dgm:t>
    </dgm:pt>
    <dgm:pt modelId="{D7030A54-8442-7841-9598-1E3141F99026}" type="sibTrans" cxnId="{6D101B3B-4BB9-8D4A-ABF9-4267409CCBF1}">
      <dgm:prSet/>
      <dgm:spPr/>
      <dgm:t>
        <a:bodyPr/>
        <a:lstStyle/>
        <a:p>
          <a:endParaRPr lang="en-US"/>
        </a:p>
      </dgm:t>
    </dgm:pt>
    <dgm:pt modelId="{EC4B4485-EC1A-7846-BCE4-BDB68087477B}">
      <dgm:prSet phldrT="[Text]"/>
      <dgm:spPr/>
      <dgm:t>
        <a:bodyPr/>
        <a:lstStyle/>
        <a:p>
          <a:r>
            <a:rPr lang="en-US" dirty="0"/>
            <a:t>Avoid high cardinality columns for indexes</a:t>
          </a:r>
        </a:p>
      </dgm:t>
    </dgm:pt>
    <dgm:pt modelId="{A792A60B-4AF0-DE44-8BA5-8A5B3D3DB48E}" type="parTrans" cxnId="{FECEBDEB-33CB-F444-A6BA-2D84E808FE05}">
      <dgm:prSet/>
      <dgm:spPr/>
      <dgm:t>
        <a:bodyPr/>
        <a:lstStyle/>
        <a:p>
          <a:endParaRPr lang="en-US"/>
        </a:p>
      </dgm:t>
    </dgm:pt>
    <dgm:pt modelId="{BADF6774-B76E-314F-94E6-90FD9B29F9FF}" type="sibTrans" cxnId="{FECEBDEB-33CB-F444-A6BA-2D84E808FE05}">
      <dgm:prSet/>
      <dgm:spPr/>
      <dgm:t>
        <a:bodyPr/>
        <a:lstStyle/>
        <a:p>
          <a:endParaRPr lang="en-US"/>
        </a:p>
      </dgm:t>
    </dgm:pt>
    <dgm:pt modelId="{43DAF81D-AB70-7344-B759-1ADE6D3A16C9}">
      <dgm:prSet phldrT="[Text]"/>
      <dgm:spPr/>
      <dgm:t>
        <a:bodyPr/>
        <a:lstStyle/>
        <a:p>
          <a:r>
            <a:rPr lang="en-US" dirty="0"/>
            <a:t>Very low cardinality columns may not be useful</a:t>
          </a:r>
        </a:p>
      </dgm:t>
    </dgm:pt>
    <dgm:pt modelId="{164D9F3D-33DD-4349-AC07-5B64E48991FF}" type="parTrans" cxnId="{E13A3F94-D62F-9640-9AC6-7A2BAC0B810E}">
      <dgm:prSet/>
      <dgm:spPr/>
      <dgm:t>
        <a:bodyPr/>
        <a:lstStyle/>
        <a:p>
          <a:endParaRPr lang="en-US"/>
        </a:p>
      </dgm:t>
    </dgm:pt>
    <dgm:pt modelId="{8B83A181-A8A0-734E-91EB-D51EE9F44CD1}" type="sibTrans" cxnId="{E13A3F94-D62F-9640-9AC6-7A2BAC0B810E}">
      <dgm:prSet/>
      <dgm:spPr/>
      <dgm:t>
        <a:bodyPr/>
        <a:lstStyle/>
        <a:p>
          <a:endParaRPr lang="en-US"/>
        </a:p>
      </dgm:t>
    </dgm:pt>
    <dgm:pt modelId="{122BE4D0-C944-5643-A652-38D6C0B8E2A4}">
      <dgm:prSet phldrT="[Text]"/>
      <dgm:spPr/>
      <dgm:t>
        <a:bodyPr/>
        <a:lstStyle/>
        <a:p>
          <a:r>
            <a:rPr lang="en-US" dirty="0"/>
            <a:t>Frequently updated or deleted columns should not be indexed</a:t>
          </a:r>
        </a:p>
      </dgm:t>
    </dgm:pt>
    <dgm:pt modelId="{33CBE151-E4C0-134E-AB21-F2627B6DBC52}" type="parTrans" cxnId="{84F33601-53EB-BF40-BF7D-F220AEF3B1BB}">
      <dgm:prSet/>
      <dgm:spPr/>
      <dgm:t>
        <a:bodyPr/>
        <a:lstStyle/>
        <a:p>
          <a:endParaRPr lang="en-US"/>
        </a:p>
      </dgm:t>
    </dgm:pt>
    <dgm:pt modelId="{DA72794F-7F5C-844E-92CD-B68F57C16DA3}" type="sibTrans" cxnId="{84F33601-53EB-BF40-BF7D-F220AEF3B1BB}">
      <dgm:prSet/>
      <dgm:spPr/>
      <dgm:t>
        <a:bodyPr/>
        <a:lstStyle/>
        <a:p>
          <a:endParaRPr lang="en-US"/>
        </a:p>
      </dgm:t>
    </dgm:pt>
    <dgm:pt modelId="{EBA2E06C-7BB1-FF4C-A058-E332D1641AEC}">
      <dgm:prSet phldrT="[Text]"/>
      <dgm:spPr/>
      <dgm:t>
        <a:bodyPr/>
        <a:lstStyle/>
        <a:p>
          <a:r>
            <a:rPr lang="en-US" dirty="0"/>
            <a:t>Drop Syntax: </a:t>
          </a:r>
          <a:r>
            <a:rPr lang="en-US" b="1" dirty="0"/>
            <a:t>DROP INDEX [ IF EXISTS ] </a:t>
          </a:r>
          <a:r>
            <a:rPr lang="en-US" b="1" i="1" dirty="0" err="1"/>
            <a:t>index_name</a:t>
          </a:r>
          <a:r>
            <a:rPr lang="en-US" b="1" dirty="0"/>
            <a:t>;</a:t>
          </a:r>
        </a:p>
      </dgm:t>
    </dgm:pt>
    <dgm:pt modelId="{D46CE2FD-C52B-E04E-8B1A-EE5023CC8313}" type="parTrans" cxnId="{D79B90DD-A4F8-894D-B48F-F002AF60B726}">
      <dgm:prSet/>
      <dgm:spPr/>
      <dgm:t>
        <a:bodyPr/>
        <a:lstStyle/>
        <a:p>
          <a:endParaRPr lang="en-US"/>
        </a:p>
      </dgm:t>
    </dgm:pt>
    <dgm:pt modelId="{20BA6199-EE51-9F48-AB0D-7EF583D52CE3}" type="sibTrans" cxnId="{D79B90DD-A4F8-894D-B48F-F002AF60B726}">
      <dgm:prSet/>
      <dgm:spPr/>
      <dgm:t>
        <a:bodyPr/>
        <a:lstStyle/>
        <a:p>
          <a:endParaRPr lang="en-US"/>
        </a:p>
      </dgm:t>
    </dgm:pt>
    <dgm:pt modelId="{F58CFA5F-B502-1245-AD21-08B9362E80DE}" type="pres">
      <dgm:prSet presAssocID="{60AB125C-4305-AB4F-9BAF-63E5E24685CE}" presName="linear" presStyleCnt="0">
        <dgm:presLayoutVars>
          <dgm:dir/>
          <dgm:animLvl val="lvl"/>
          <dgm:resizeHandles val="exact"/>
        </dgm:presLayoutVars>
      </dgm:prSet>
      <dgm:spPr/>
    </dgm:pt>
    <dgm:pt modelId="{89AC8548-08DC-D544-8AF6-EAA19BD148AD}" type="pres">
      <dgm:prSet presAssocID="{5E56D7D5-AB1E-2947-B335-23E0D127D4B8}" presName="parentLin" presStyleCnt="0"/>
      <dgm:spPr/>
    </dgm:pt>
    <dgm:pt modelId="{8666167E-E376-864B-A971-C20062214A53}" type="pres">
      <dgm:prSet presAssocID="{5E56D7D5-AB1E-2947-B335-23E0D127D4B8}" presName="parentLeftMargin" presStyleLbl="node1" presStyleIdx="0" presStyleCnt="7"/>
      <dgm:spPr/>
    </dgm:pt>
    <dgm:pt modelId="{88DD3B9D-3949-334E-B1F0-326F42E87C4A}" type="pres">
      <dgm:prSet presAssocID="{5E56D7D5-AB1E-2947-B335-23E0D127D4B8}" presName="parentText" presStyleLbl="node1" presStyleIdx="0" presStyleCnt="7">
        <dgm:presLayoutVars>
          <dgm:chMax val="0"/>
          <dgm:bulletEnabled val="1"/>
        </dgm:presLayoutVars>
      </dgm:prSet>
      <dgm:spPr/>
    </dgm:pt>
    <dgm:pt modelId="{8CD2D2AB-941F-234F-AF9F-91FCAA170826}" type="pres">
      <dgm:prSet presAssocID="{5E56D7D5-AB1E-2947-B335-23E0D127D4B8}" presName="negativeSpace" presStyleCnt="0"/>
      <dgm:spPr/>
    </dgm:pt>
    <dgm:pt modelId="{05127CB4-7E28-1D43-AE94-8FCEEE1F5FF3}" type="pres">
      <dgm:prSet presAssocID="{5E56D7D5-AB1E-2947-B335-23E0D127D4B8}" presName="childText" presStyleLbl="conFgAcc1" presStyleIdx="0" presStyleCnt="7">
        <dgm:presLayoutVars>
          <dgm:bulletEnabled val="1"/>
        </dgm:presLayoutVars>
      </dgm:prSet>
      <dgm:spPr/>
    </dgm:pt>
    <dgm:pt modelId="{163057C5-E76A-0144-B6D3-BF33E4D60623}" type="pres">
      <dgm:prSet presAssocID="{3CB38ACB-1ED9-254B-B12C-36E2CAE3B04A}" presName="spaceBetweenRectangles" presStyleCnt="0"/>
      <dgm:spPr/>
    </dgm:pt>
    <dgm:pt modelId="{8988E211-1947-D042-95CC-C7D8F2A3FBE0}" type="pres">
      <dgm:prSet presAssocID="{F886953F-2277-9D4D-9EE6-87757EA3949E}" presName="parentLin" presStyleCnt="0"/>
      <dgm:spPr/>
    </dgm:pt>
    <dgm:pt modelId="{67100F6B-95FE-B444-A9AD-4C5885E812A5}" type="pres">
      <dgm:prSet presAssocID="{F886953F-2277-9D4D-9EE6-87757EA3949E}" presName="parentLeftMargin" presStyleLbl="node1" presStyleIdx="0" presStyleCnt="7"/>
      <dgm:spPr/>
    </dgm:pt>
    <dgm:pt modelId="{4D57C60E-7BDA-9D4B-B86C-17E215EE6D6E}" type="pres">
      <dgm:prSet presAssocID="{F886953F-2277-9D4D-9EE6-87757EA3949E}" presName="parentText" presStyleLbl="node1" presStyleIdx="1" presStyleCnt="7">
        <dgm:presLayoutVars>
          <dgm:chMax val="0"/>
          <dgm:bulletEnabled val="1"/>
        </dgm:presLayoutVars>
      </dgm:prSet>
      <dgm:spPr/>
    </dgm:pt>
    <dgm:pt modelId="{11B4CF66-D2F0-8B4A-BB2B-68C8534642D3}" type="pres">
      <dgm:prSet presAssocID="{F886953F-2277-9D4D-9EE6-87757EA3949E}" presName="negativeSpace" presStyleCnt="0"/>
      <dgm:spPr/>
    </dgm:pt>
    <dgm:pt modelId="{58C10DC2-AC65-7646-A503-19B20D166591}" type="pres">
      <dgm:prSet presAssocID="{F886953F-2277-9D4D-9EE6-87757EA3949E}" presName="childText" presStyleLbl="conFgAcc1" presStyleIdx="1" presStyleCnt="7">
        <dgm:presLayoutVars>
          <dgm:bulletEnabled val="1"/>
        </dgm:presLayoutVars>
      </dgm:prSet>
      <dgm:spPr/>
    </dgm:pt>
    <dgm:pt modelId="{515E4F1A-6B8B-494D-9A14-3C6160C74613}" type="pres">
      <dgm:prSet presAssocID="{9964D2F7-BA25-154D-9928-7F93C85FC022}" presName="spaceBetweenRectangles" presStyleCnt="0"/>
      <dgm:spPr/>
    </dgm:pt>
    <dgm:pt modelId="{6144CE3E-435B-B946-AEBF-64D40BC4BBDD}" type="pres">
      <dgm:prSet presAssocID="{502998AE-FE99-CB40-A28C-6883AEA3F0A1}" presName="parentLin" presStyleCnt="0"/>
      <dgm:spPr/>
    </dgm:pt>
    <dgm:pt modelId="{2A6D782D-D2BF-554B-901A-6DC48BA6EA3D}" type="pres">
      <dgm:prSet presAssocID="{502998AE-FE99-CB40-A28C-6883AEA3F0A1}" presName="parentLeftMargin" presStyleLbl="node1" presStyleIdx="1" presStyleCnt="7"/>
      <dgm:spPr/>
    </dgm:pt>
    <dgm:pt modelId="{45DB62EB-0C85-454B-B919-683F30CE1F12}" type="pres">
      <dgm:prSet presAssocID="{502998AE-FE99-CB40-A28C-6883AEA3F0A1}" presName="parentText" presStyleLbl="node1" presStyleIdx="2" presStyleCnt="7">
        <dgm:presLayoutVars>
          <dgm:chMax val="0"/>
          <dgm:bulletEnabled val="1"/>
        </dgm:presLayoutVars>
      </dgm:prSet>
      <dgm:spPr/>
    </dgm:pt>
    <dgm:pt modelId="{44702FB3-B0D8-EB40-8194-071C53C6D179}" type="pres">
      <dgm:prSet presAssocID="{502998AE-FE99-CB40-A28C-6883AEA3F0A1}" presName="negativeSpace" presStyleCnt="0"/>
      <dgm:spPr/>
    </dgm:pt>
    <dgm:pt modelId="{376112B2-2FCF-2F4C-A96B-666D1D270D1C}" type="pres">
      <dgm:prSet presAssocID="{502998AE-FE99-CB40-A28C-6883AEA3F0A1}" presName="childText" presStyleLbl="conFgAcc1" presStyleIdx="2" presStyleCnt="7">
        <dgm:presLayoutVars>
          <dgm:bulletEnabled val="1"/>
        </dgm:presLayoutVars>
      </dgm:prSet>
      <dgm:spPr/>
    </dgm:pt>
    <dgm:pt modelId="{3858ADAB-379B-5542-AAD3-81A7EACB615A}" type="pres">
      <dgm:prSet presAssocID="{D7030A54-8442-7841-9598-1E3141F99026}" presName="spaceBetweenRectangles" presStyleCnt="0"/>
      <dgm:spPr/>
    </dgm:pt>
    <dgm:pt modelId="{EB0B4057-9896-5842-9A06-BF3B6EC19E1C}" type="pres">
      <dgm:prSet presAssocID="{EC4B4485-EC1A-7846-BCE4-BDB68087477B}" presName="parentLin" presStyleCnt="0"/>
      <dgm:spPr/>
    </dgm:pt>
    <dgm:pt modelId="{58CA9119-C6C7-6D46-8978-F05A7AC1BB09}" type="pres">
      <dgm:prSet presAssocID="{EC4B4485-EC1A-7846-BCE4-BDB68087477B}" presName="parentLeftMargin" presStyleLbl="node1" presStyleIdx="2" presStyleCnt="7"/>
      <dgm:spPr/>
    </dgm:pt>
    <dgm:pt modelId="{74A25AD4-78B6-C349-9507-BE263AE64EF5}" type="pres">
      <dgm:prSet presAssocID="{EC4B4485-EC1A-7846-BCE4-BDB68087477B}" presName="parentText" presStyleLbl="node1" presStyleIdx="3" presStyleCnt="7">
        <dgm:presLayoutVars>
          <dgm:chMax val="0"/>
          <dgm:bulletEnabled val="1"/>
        </dgm:presLayoutVars>
      </dgm:prSet>
      <dgm:spPr/>
    </dgm:pt>
    <dgm:pt modelId="{347899F4-0F17-9343-BA73-25905DAC5E43}" type="pres">
      <dgm:prSet presAssocID="{EC4B4485-EC1A-7846-BCE4-BDB68087477B}" presName="negativeSpace" presStyleCnt="0"/>
      <dgm:spPr/>
    </dgm:pt>
    <dgm:pt modelId="{F6D56CD2-F681-0A49-BAA1-67EFD9D229CD}" type="pres">
      <dgm:prSet presAssocID="{EC4B4485-EC1A-7846-BCE4-BDB68087477B}" presName="childText" presStyleLbl="conFgAcc1" presStyleIdx="3" presStyleCnt="7">
        <dgm:presLayoutVars>
          <dgm:bulletEnabled val="1"/>
        </dgm:presLayoutVars>
      </dgm:prSet>
      <dgm:spPr/>
    </dgm:pt>
    <dgm:pt modelId="{1492D8C5-0EFA-8646-9734-D6B70822C9DE}" type="pres">
      <dgm:prSet presAssocID="{BADF6774-B76E-314F-94E6-90FD9B29F9FF}" presName="spaceBetweenRectangles" presStyleCnt="0"/>
      <dgm:spPr/>
    </dgm:pt>
    <dgm:pt modelId="{F3342592-3DA4-3A4D-90D7-855E1A5E6A2B}" type="pres">
      <dgm:prSet presAssocID="{43DAF81D-AB70-7344-B759-1ADE6D3A16C9}" presName="parentLin" presStyleCnt="0"/>
      <dgm:spPr/>
    </dgm:pt>
    <dgm:pt modelId="{33F01C80-D6A5-F341-A862-1C611738457C}" type="pres">
      <dgm:prSet presAssocID="{43DAF81D-AB70-7344-B759-1ADE6D3A16C9}" presName="parentLeftMargin" presStyleLbl="node1" presStyleIdx="3" presStyleCnt="7"/>
      <dgm:spPr/>
    </dgm:pt>
    <dgm:pt modelId="{070C17D5-ADBA-3344-AD11-E9D4F1BAB8B1}" type="pres">
      <dgm:prSet presAssocID="{43DAF81D-AB70-7344-B759-1ADE6D3A16C9}" presName="parentText" presStyleLbl="node1" presStyleIdx="4" presStyleCnt="7">
        <dgm:presLayoutVars>
          <dgm:chMax val="0"/>
          <dgm:bulletEnabled val="1"/>
        </dgm:presLayoutVars>
      </dgm:prSet>
      <dgm:spPr/>
    </dgm:pt>
    <dgm:pt modelId="{72C67C03-F022-6644-AB14-7D0F78DA8041}" type="pres">
      <dgm:prSet presAssocID="{43DAF81D-AB70-7344-B759-1ADE6D3A16C9}" presName="negativeSpace" presStyleCnt="0"/>
      <dgm:spPr/>
    </dgm:pt>
    <dgm:pt modelId="{CF939B7D-7D17-DD4C-9AA8-A14E6E98AC09}" type="pres">
      <dgm:prSet presAssocID="{43DAF81D-AB70-7344-B759-1ADE6D3A16C9}" presName="childText" presStyleLbl="conFgAcc1" presStyleIdx="4" presStyleCnt="7">
        <dgm:presLayoutVars>
          <dgm:bulletEnabled val="1"/>
        </dgm:presLayoutVars>
      </dgm:prSet>
      <dgm:spPr/>
    </dgm:pt>
    <dgm:pt modelId="{2BA65C0D-69C9-C14C-A642-9327BFE9254D}" type="pres">
      <dgm:prSet presAssocID="{8B83A181-A8A0-734E-91EB-D51EE9F44CD1}" presName="spaceBetweenRectangles" presStyleCnt="0"/>
      <dgm:spPr/>
    </dgm:pt>
    <dgm:pt modelId="{E3E0C266-68C7-D342-AB8F-DA0D55B43950}" type="pres">
      <dgm:prSet presAssocID="{122BE4D0-C944-5643-A652-38D6C0B8E2A4}" presName="parentLin" presStyleCnt="0"/>
      <dgm:spPr/>
    </dgm:pt>
    <dgm:pt modelId="{F519427A-14E9-2447-ADFE-EAF709334109}" type="pres">
      <dgm:prSet presAssocID="{122BE4D0-C944-5643-A652-38D6C0B8E2A4}" presName="parentLeftMargin" presStyleLbl="node1" presStyleIdx="4" presStyleCnt="7"/>
      <dgm:spPr/>
    </dgm:pt>
    <dgm:pt modelId="{A81DFFD2-A0BD-C84A-81E6-7FB8E43694D5}" type="pres">
      <dgm:prSet presAssocID="{122BE4D0-C944-5643-A652-38D6C0B8E2A4}" presName="parentText" presStyleLbl="node1" presStyleIdx="5" presStyleCnt="7">
        <dgm:presLayoutVars>
          <dgm:chMax val="0"/>
          <dgm:bulletEnabled val="1"/>
        </dgm:presLayoutVars>
      </dgm:prSet>
      <dgm:spPr/>
    </dgm:pt>
    <dgm:pt modelId="{0AF155B7-1299-B44E-B2F0-3A5D9FB0EF24}" type="pres">
      <dgm:prSet presAssocID="{122BE4D0-C944-5643-A652-38D6C0B8E2A4}" presName="negativeSpace" presStyleCnt="0"/>
      <dgm:spPr/>
    </dgm:pt>
    <dgm:pt modelId="{6FE748C9-9266-7D4A-8121-0A35CCC19EDA}" type="pres">
      <dgm:prSet presAssocID="{122BE4D0-C944-5643-A652-38D6C0B8E2A4}" presName="childText" presStyleLbl="conFgAcc1" presStyleIdx="5" presStyleCnt="7">
        <dgm:presLayoutVars>
          <dgm:bulletEnabled val="1"/>
        </dgm:presLayoutVars>
      </dgm:prSet>
      <dgm:spPr/>
    </dgm:pt>
    <dgm:pt modelId="{064B3008-8584-C84D-A9BB-0384E646E684}" type="pres">
      <dgm:prSet presAssocID="{DA72794F-7F5C-844E-92CD-B68F57C16DA3}" presName="spaceBetweenRectangles" presStyleCnt="0"/>
      <dgm:spPr/>
    </dgm:pt>
    <dgm:pt modelId="{7C0BAE28-87D0-3649-85F0-6EA4F948B64D}" type="pres">
      <dgm:prSet presAssocID="{EBA2E06C-7BB1-FF4C-A058-E332D1641AEC}" presName="parentLin" presStyleCnt="0"/>
      <dgm:spPr/>
    </dgm:pt>
    <dgm:pt modelId="{B9259307-CE6C-6D4A-A0A3-9A452B3F8472}" type="pres">
      <dgm:prSet presAssocID="{EBA2E06C-7BB1-FF4C-A058-E332D1641AEC}" presName="parentLeftMargin" presStyleLbl="node1" presStyleIdx="5" presStyleCnt="7"/>
      <dgm:spPr/>
    </dgm:pt>
    <dgm:pt modelId="{00F6F10C-C458-5E4B-B932-138C60C03EE8}" type="pres">
      <dgm:prSet presAssocID="{EBA2E06C-7BB1-FF4C-A058-E332D1641AEC}" presName="parentText" presStyleLbl="node1" presStyleIdx="6" presStyleCnt="7">
        <dgm:presLayoutVars>
          <dgm:chMax val="0"/>
          <dgm:bulletEnabled val="1"/>
        </dgm:presLayoutVars>
      </dgm:prSet>
      <dgm:spPr/>
    </dgm:pt>
    <dgm:pt modelId="{36F1683A-CF67-894A-B606-053FC60C78CD}" type="pres">
      <dgm:prSet presAssocID="{EBA2E06C-7BB1-FF4C-A058-E332D1641AEC}" presName="negativeSpace" presStyleCnt="0"/>
      <dgm:spPr/>
    </dgm:pt>
    <dgm:pt modelId="{823E5994-08B8-3C47-8FC2-6F2D0A4813B4}" type="pres">
      <dgm:prSet presAssocID="{EBA2E06C-7BB1-FF4C-A058-E332D1641AEC}" presName="childText" presStyleLbl="conFgAcc1" presStyleIdx="6" presStyleCnt="7">
        <dgm:presLayoutVars>
          <dgm:bulletEnabled val="1"/>
        </dgm:presLayoutVars>
      </dgm:prSet>
      <dgm:spPr/>
    </dgm:pt>
  </dgm:ptLst>
  <dgm:cxnLst>
    <dgm:cxn modelId="{84F33601-53EB-BF40-BF7D-F220AEF3B1BB}" srcId="{60AB125C-4305-AB4F-9BAF-63E5E24685CE}" destId="{122BE4D0-C944-5643-A652-38D6C0B8E2A4}" srcOrd="5" destOrd="0" parTransId="{33CBE151-E4C0-134E-AB21-F2627B6DBC52}" sibTransId="{DA72794F-7F5C-844E-92CD-B68F57C16DA3}"/>
    <dgm:cxn modelId="{99E94217-B663-604C-AEE3-7FC55AE4D76B}" type="presOf" srcId="{EC4B4485-EC1A-7846-BCE4-BDB68087477B}" destId="{58CA9119-C6C7-6D46-8978-F05A7AC1BB09}" srcOrd="0" destOrd="0" presId="urn:microsoft.com/office/officeart/2005/8/layout/list1"/>
    <dgm:cxn modelId="{3EE7F220-01D1-5745-AB6A-235AEB823042}" type="presOf" srcId="{502998AE-FE99-CB40-A28C-6883AEA3F0A1}" destId="{45DB62EB-0C85-454B-B919-683F30CE1F12}" srcOrd="1" destOrd="0" presId="urn:microsoft.com/office/officeart/2005/8/layout/list1"/>
    <dgm:cxn modelId="{75FF3028-67F2-454B-96DB-71EF1DC0B90D}" type="presOf" srcId="{EBA2E06C-7BB1-FF4C-A058-E332D1641AEC}" destId="{00F6F10C-C458-5E4B-B932-138C60C03EE8}" srcOrd="1" destOrd="0" presId="urn:microsoft.com/office/officeart/2005/8/layout/list1"/>
    <dgm:cxn modelId="{6293E336-0FEA-0841-A1F0-19E92A1E651B}" type="presOf" srcId="{43DAF81D-AB70-7344-B759-1ADE6D3A16C9}" destId="{070C17D5-ADBA-3344-AD11-E9D4F1BAB8B1}" srcOrd="1" destOrd="0" presId="urn:microsoft.com/office/officeart/2005/8/layout/list1"/>
    <dgm:cxn modelId="{6D101B3B-4BB9-8D4A-ABF9-4267409CCBF1}" srcId="{60AB125C-4305-AB4F-9BAF-63E5E24685CE}" destId="{502998AE-FE99-CB40-A28C-6883AEA3F0A1}" srcOrd="2" destOrd="0" parTransId="{794521EC-6FD5-FB40-9BBD-DD568320CEE2}" sibTransId="{D7030A54-8442-7841-9598-1E3141F99026}"/>
    <dgm:cxn modelId="{7EF6A846-BF15-CD4D-956B-9B102D0FCEF5}" type="presOf" srcId="{5E56D7D5-AB1E-2947-B335-23E0D127D4B8}" destId="{8666167E-E376-864B-A971-C20062214A53}" srcOrd="0" destOrd="0" presId="urn:microsoft.com/office/officeart/2005/8/layout/list1"/>
    <dgm:cxn modelId="{708DD673-96CC-A148-9033-A2BCA62B93E5}" type="presOf" srcId="{F886953F-2277-9D4D-9EE6-87757EA3949E}" destId="{67100F6B-95FE-B444-A9AD-4C5885E812A5}" srcOrd="0" destOrd="0" presId="urn:microsoft.com/office/officeart/2005/8/layout/list1"/>
    <dgm:cxn modelId="{1A26C17A-5219-BD41-8B80-50EA58ADD18A}" srcId="{60AB125C-4305-AB4F-9BAF-63E5E24685CE}" destId="{5E56D7D5-AB1E-2947-B335-23E0D127D4B8}" srcOrd="0" destOrd="0" parTransId="{ABD77E0B-C14C-6942-AEB1-F9E50BCBD65D}" sibTransId="{3CB38ACB-1ED9-254B-B12C-36E2CAE3B04A}"/>
    <dgm:cxn modelId="{40F15980-41A4-5543-B82B-48C6558B9269}" type="presOf" srcId="{60AB125C-4305-AB4F-9BAF-63E5E24685CE}" destId="{F58CFA5F-B502-1245-AD21-08B9362E80DE}" srcOrd="0" destOrd="0" presId="urn:microsoft.com/office/officeart/2005/8/layout/list1"/>
    <dgm:cxn modelId="{E13A3F94-D62F-9640-9AC6-7A2BAC0B810E}" srcId="{60AB125C-4305-AB4F-9BAF-63E5E24685CE}" destId="{43DAF81D-AB70-7344-B759-1ADE6D3A16C9}" srcOrd="4" destOrd="0" parTransId="{164D9F3D-33DD-4349-AC07-5B64E48991FF}" sibTransId="{8B83A181-A8A0-734E-91EB-D51EE9F44CD1}"/>
    <dgm:cxn modelId="{4E0E9F9A-8C77-9E40-A779-ED174E69965E}" type="presOf" srcId="{43DAF81D-AB70-7344-B759-1ADE6D3A16C9}" destId="{33F01C80-D6A5-F341-A862-1C611738457C}" srcOrd="0" destOrd="0" presId="urn:microsoft.com/office/officeart/2005/8/layout/list1"/>
    <dgm:cxn modelId="{0B08D89F-3729-CF4C-B8FA-6D82FF5BA125}" type="presOf" srcId="{5E56D7D5-AB1E-2947-B335-23E0D127D4B8}" destId="{88DD3B9D-3949-334E-B1F0-326F42E87C4A}" srcOrd="1" destOrd="0" presId="urn:microsoft.com/office/officeart/2005/8/layout/list1"/>
    <dgm:cxn modelId="{EAF73DB0-B7D0-6D45-961B-6F4CEF51938B}" type="presOf" srcId="{EBA2E06C-7BB1-FF4C-A058-E332D1641AEC}" destId="{B9259307-CE6C-6D4A-A0A3-9A452B3F8472}" srcOrd="0" destOrd="0" presId="urn:microsoft.com/office/officeart/2005/8/layout/list1"/>
    <dgm:cxn modelId="{79A5B6B9-09C1-264B-8B33-52333797677C}" type="presOf" srcId="{502998AE-FE99-CB40-A28C-6883AEA3F0A1}" destId="{2A6D782D-D2BF-554B-901A-6DC48BA6EA3D}" srcOrd="0" destOrd="0" presId="urn:microsoft.com/office/officeart/2005/8/layout/list1"/>
    <dgm:cxn modelId="{52FD65C3-5B6E-3246-802A-4E4EAA56B10D}" type="presOf" srcId="{F886953F-2277-9D4D-9EE6-87757EA3949E}" destId="{4D57C60E-7BDA-9D4B-B86C-17E215EE6D6E}" srcOrd="1" destOrd="0" presId="urn:microsoft.com/office/officeart/2005/8/layout/list1"/>
    <dgm:cxn modelId="{E35103CF-B3C2-9F47-A45F-D709694AF48C}" type="presOf" srcId="{122BE4D0-C944-5643-A652-38D6C0B8E2A4}" destId="{A81DFFD2-A0BD-C84A-81E6-7FB8E43694D5}" srcOrd="1" destOrd="0" presId="urn:microsoft.com/office/officeart/2005/8/layout/list1"/>
    <dgm:cxn modelId="{267D2CCF-67BD-5D43-8E46-DBBBFD82EBFE}" srcId="{60AB125C-4305-AB4F-9BAF-63E5E24685CE}" destId="{F886953F-2277-9D4D-9EE6-87757EA3949E}" srcOrd="1" destOrd="0" parTransId="{1C3A4405-C9DB-A641-B884-32EEC04DA3EE}" sibTransId="{9964D2F7-BA25-154D-9928-7F93C85FC022}"/>
    <dgm:cxn modelId="{65F7B5D0-2719-1040-936D-4B63F8DF896B}" type="presOf" srcId="{122BE4D0-C944-5643-A652-38D6C0B8E2A4}" destId="{F519427A-14E9-2447-ADFE-EAF709334109}" srcOrd="0" destOrd="0" presId="urn:microsoft.com/office/officeart/2005/8/layout/list1"/>
    <dgm:cxn modelId="{D79B90DD-A4F8-894D-B48F-F002AF60B726}" srcId="{60AB125C-4305-AB4F-9BAF-63E5E24685CE}" destId="{EBA2E06C-7BB1-FF4C-A058-E332D1641AEC}" srcOrd="6" destOrd="0" parTransId="{D46CE2FD-C52B-E04E-8B1A-EE5023CC8313}" sibTransId="{20BA6199-EE51-9F48-AB0D-7EF583D52CE3}"/>
    <dgm:cxn modelId="{FECEBDEB-33CB-F444-A6BA-2D84E808FE05}" srcId="{60AB125C-4305-AB4F-9BAF-63E5E24685CE}" destId="{EC4B4485-EC1A-7846-BCE4-BDB68087477B}" srcOrd="3" destOrd="0" parTransId="{A792A60B-4AF0-DE44-8BA5-8A5B3D3DB48E}" sibTransId="{BADF6774-B76E-314F-94E6-90FD9B29F9FF}"/>
    <dgm:cxn modelId="{05ED1CF6-7404-CD40-9B9F-1993A7F754E4}" type="presOf" srcId="{EC4B4485-EC1A-7846-BCE4-BDB68087477B}" destId="{74A25AD4-78B6-C349-9507-BE263AE64EF5}" srcOrd="1" destOrd="0" presId="urn:microsoft.com/office/officeart/2005/8/layout/list1"/>
    <dgm:cxn modelId="{665DB059-20CA-1D42-A169-FD68B7F2960B}" type="presParOf" srcId="{F58CFA5F-B502-1245-AD21-08B9362E80DE}" destId="{89AC8548-08DC-D544-8AF6-EAA19BD148AD}" srcOrd="0" destOrd="0" presId="urn:microsoft.com/office/officeart/2005/8/layout/list1"/>
    <dgm:cxn modelId="{8B526959-7DC6-BB42-8EB3-EC074E9D2D76}" type="presParOf" srcId="{89AC8548-08DC-D544-8AF6-EAA19BD148AD}" destId="{8666167E-E376-864B-A971-C20062214A53}" srcOrd="0" destOrd="0" presId="urn:microsoft.com/office/officeart/2005/8/layout/list1"/>
    <dgm:cxn modelId="{8D09B152-11AA-D84F-B672-4CB2546AD81A}" type="presParOf" srcId="{89AC8548-08DC-D544-8AF6-EAA19BD148AD}" destId="{88DD3B9D-3949-334E-B1F0-326F42E87C4A}" srcOrd="1" destOrd="0" presId="urn:microsoft.com/office/officeart/2005/8/layout/list1"/>
    <dgm:cxn modelId="{EF3DAA65-1C38-234A-BCCF-40837C78BB42}" type="presParOf" srcId="{F58CFA5F-B502-1245-AD21-08B9362E80DE}" destId="{8CD2D2AB-941F-234F-AF9F-91FCAA170826}" srcOrd="1" destOrd="0" presId="urn:microsoft.com/office/officeart/2005/8/layout/list1"/>
    <dgm:cxn modelId="{D31ECAA8-3B19-DA45-82E9-A895A7C65156}" type="presParOf" srcId="{F58CFA5F-B502-1245-AD21-08B9362E80DE}" destId="{05127CB4-7E28-1D43-AE94-8FCEEE1F5FF3}" srcOrd="2" destOrd="0" presId="urn:microsoft.com/office/officeart/2005/8/layout/list1"/>
    <dgm:cxn modelId="{A0F7A823-A799-8C48-A93B-E82F78F33BC2}" type="presParOf" srcId="{F58CFA5F-B502-1245-AD21-08B9362E80DE}" destId="{163057C5-E76A-0144-B6D3-BF33E4D60623}" srcOrd="3" destOrd="0" presId="urn:microsoft.com/office/officeart/2005/8/layout/list1"/>
    <dgm:cxn modelId="{27922C3C-7324-FB40-B7A2-E6DB16324FB1}" type="presParOf" srcId="{F58CFA5F-B502-1245-AD21-08B9362E80DE}" destId="{8988E211-1947-D042-95CC-C7D8F2A3FBE0}" srcOrd="4" destOrd="0" presId="urn:microsoft.com/office/officeart/2005/8/layout/list1"/>
    <dgm:cxn modelId="{7E00CEF7-3441-DB4B-8156-39224C58C11B}" type="presParOf" srcId="{8988E211-1947-D042-95CC-C7D8F2A3FBE0}" destId="{67100F6B-95FE-B444-A9AD-4C5885E812A5}" srcOrd="0" destOrd="0" presId="urn:microsoft.com/office/officeart/2005/8/layout/list1"/>
    <dgm:cxn modelId="{7C5C6C23-8095-0D40-84D7-5F7A11775001}" type="presParOf" srcId="{8988E211-1947-D042-95CC-C7D8F2A3FBE0}" destId="{4D57C60E-7BDA-9D4B-B86C-17E215EE6D6E}" srcOrd="1" destOrd="0" presId="urn:microsoft.com/office/officeart/2005/8/layout/list1"/>
    <dgm:cxn modelId="{2183F4D5-1FC5-A745-8C7C-8428E96BDCD9}" type="presParOf" srcId="{F58CFA5F-B502-1245-AD21-08B9362E80DE}" destId="{11B4CF66-D2F0-8B4A-BB2B-68C8534642D3}" srcOrd="5" destOrd="0" presId="urn:microsoft.com/office/officeart/2005/8/layout/list1"/>
    <dgm:cxn modelId="{1DC1A73B-0946-684A-875D-F4D04399610C}" type="presParOf" srcId="{F58CFA5F-B502-1245-AD21-08B9362E80DE}" destId="{58C10DC2-AC65-7646-A503-19B20D166591}" srcOrd="6" destOrd="0" presId="urn:microsoft.com/office/officeart/2005/8/layout/list1"/>
    <dgm:cxn modelId="{557CED76-8723-E44D-9386-E652E37F6DDB}" type="presParOf" srcId="{F58CFA5F-B502-1245-AD21-08B9362E80DE}" destId="{515E4F1A-6B8B-494D-9A14-3C6160C74613}" srcOrd="7" destOrd="0" presId="urn:microsoft.com/office/officeart/2005/8/layout/list1"/>
    <dgm:cxn modelId="{42691298-1165-8546-8588-E2905E6114A0}" type="presParOf" srcId="{F58CFA5F-B502-1245-AD21-08B9362E80DE}" destId="{6144CE3E-435B-B946-AEBF-64D40BC4BBDD}" srcOrd="8" destOrd="0" presId="urn:microsoft.com/office/officeart/2005/8/layout/list1"/>
    <dgm:cxn modelId="{3BEECEEA-4AE4-A74E-BCA9-2BDD7E4102BA}" type="presParOf" srcId="{6144CE3E-435B-B946-AEBF-64D40BC4BBDD}" destId="{2A6D782D-D2BF-554B-901A-6DC48BA6EA3D}" srcOrd="0" destOrd="0" presId="urn:microsoft.com/office/officeart/2005/8/layout/list1"/>
    <dgm:cxn modelId="{B94A6C95-48CD-8346-B07C-7AB6E3748162}" type="presParOf" srcId="{6144CE3E-435B-B946-AEBF-64D40BC4BBDD}" destId="{45DB62EB-0C85-454B-B919-683F30CE1F12}" srcOrd="1" destOrd="0" presId="urn:microsoft.com/office/officeart/2005/8/layout/list1"/>
    <dgm:cxn modelId="{5CACD5F4-B7E2-CC48-B11F-BC469D5B8C55}" type="presParOf" srcId="{F58CFA5F-B502-1245-AD21-08B9362E80DE}" destId="{44702FB3-B0D8-EB40-8194-071C53C6D179}" srcOrd="9" destOrd="0" presId="urn:microsoft.com/office/officeart/2005/8/layout/list1"/>
    <dgm:cxn modelId="{3E5FEDE4-E5F5-8348-A8C1-D8188A50A5D8}" type="presParOf" srcId="{F58CFA5F-B502-1245-AD21-08B9362E80DE}" destId="{376112B2-2FCF-2F4C-A96B-666D1D270D1C}" srcOrd="10" destOrd="0" presId="urn:microsoft.com/office/officeart/2005/8/layout/list1"/>
    <dgm:cxn modelId="{0FC1F83C-6C9F-9A4E-942B-6882038453FA}" type="presParOf" srcId="{F58CFA5F-B502-1245-AD21-08B9362E80DE}" destId="{3858ADAB-379B-5542-AAD3-81A7EACB615A}" srcOrd="11" destOrd="0" presId="urn:microsoft.com/office/officeart/2005/8/layout/list1"/>
    <dgm:cxn modelId="{BAE37B0E-859C-CA4B-AED8-E019B4B62176}" type="presParOf" srcId="{F58CFA5F-B502-1245-AD21-08B9362E80DE}" destId="{EB0B4057-9896-5842-9A06-BF3B6EC19E1C}" srcOrd="12" destOrd="0" presId="urn:microsoft.com/office/officeart/2005/8/layout/list1"/>
    <dgm:cxn modelId="{FBE200B5-3172-9F43-8936-8240B42AC3E0}" type="presParOf" srcId="{EB0B4057-9896-5842-9A06-BF3B6EC19E1C}" destId="{58CA9119-C6C7-6D46-8978-F05A7AC1BB09}" srcOrd="0" destOrd="0" presId="urn:microsoft.com/office/officeart/2005/8/layout/list1"/>
    <dgm:cxn modelId="{F1F074F6-24CD-124B-898C-44F85015DF17}" type="presParOf" srcId="{EB0B4057-9896-5842-9A06-BF3B6EC19E1C}" destId="{74A25AD4-78B6-C349-9507-BE263AE64EF5}" srcOrd="1" destOrd="0" presId="urn:microsoft.com/office/officeart/2005/8/layout/list1"/>
    <dgm:cxn modelId="{860D1560-B485-B044-9D6C-8571333F8CC1}" type="presParOf" srcId="{F58CFA5F-B502-1245-AD21-08B9362E80DE}" destId="{347899F4-0F17-9343-BA73-25905DAC5E43}" srcOrd="13" destOrd="0" presId="urn:microsoft.com/office/officeart/2005/8/layout/list1"/>
    <dgm:cxn modelId="{478DEEC6-9FF3-F643-ADC9-0210335501CC}" type="presParOf" srcId="{F58CFA5F-B502-1245-AD21-08B9362E80DE}" destId="{F6D56CD2-F681-0A49-BAA1-67EFD9D229CD}" srcOrd="14" destOrd="0" presId="urn:microsoft.com/office/officeart/2005/8/layout/list1"/>
    <dgm:cxn modelId="{DD412F36-733F-9D49-B465-F1FC0A49AC75}" type="presParOf" srcId="{F58CFA5F-B502-1245-AD21-08B9362E80DE}" destId="{1492D8C5-0EFA-8646-9734-D6B70822C9DE}" srcOrd="15" destOrd="0" presId="urn:microsoft.com/office/officeart/2005/8/layout/list1"/>
    <dgm:cxn modelId="{FD9EA294-AE60-864E-A93A-31D08E893F01}" type="presParOf" srcId="{F58CFA5F-B502-1245-AD21-08B9362E80DE}" destId="{F3342592-3DA4-3A4D-90D7-855E1A5E6A2B}" srcOrd="16" destOrd="0" presId="urn:microsoft.com/office/officeart/2005/8/layout/list1"/>
    <dgm:cxn modelId="{F2F10287-5E1D-F94F-9AFC-A7682F076246}" type="presParOf" srcId="{F3342592-3DA4-3A4D-90D7-855E1A5E6A2B}" destId="{33F01C80-D6A5-F341-A862-1C611738457C}" srcOrd="0" destOrd="0" presId="urn:microsoft.com/office/officeart/2005/8/layout/list1"/>
    <dgm:cxn modelId="{310F290D-4382-A44C-AC51-09DC7B40DB65}" type="presParOf" srcId="{F3342592-3DA4-3A4D-90D7-855E1A5E6A2B}" destId="{070C17D5-ADBA-3344-AD11-E9D4F1BAB8B1}" srcOrd="1" destOrd="0" presId="urn:microsoft.com/office/officeart/2005/8/layout/list1"/>
    <dgm:cxn modelId="{691857F1-A027-A84F-9020-30144A0B83B6}" type="presParOf" srcId="{F58CFA5F-B502-1245-AD21-08B9362E80DE}" destId="{72C67C03-F022-6644-AB14-7D0F78DA8041}" srcOrd="17" destOrd="0" presId="urn:microsoft.com/office/officeart/2005/8/layout/list1"/>
    <dgm:cxn modelId="{0D265679-93E4-0A41-94E4-7B18B91E7853}" type="presParOf" srcId="{F58CFA5F-B502-1245-AD21-08B9362E80DE}" destId="{CF939B7D-7D17-DD4C-9AA8-A14E6E98AC09}" srcOrd="18" destOrd="0" presId="urn:microsoft.com/office/officeart/2005/8/layout/list1"/>
    <dgm:cxn modelId="{F6A6F573-E8D7-B349-9AED-DCC756CC3983}" type="presParOf" srcId="{F58CFA5F-B502-1245-AD21-08B9362E80DE}" destId="{2BA65C0D-69C9-C14C-A642-9327BFE9254D}" srcOrd="19" destOrd="0" presId="urn:microsoft.com/office/officeart/2005/8/layout/list1"/>
    <dgm:cxn modelId="{B173B08F-1D2F-BA48-851E-D567E1ED6060}" type="presParOf" srcId="{F58CFA5F-B502-1245-AD21-08B9362E80DE}" destId="{E3E0C266-68C7-D342-AB8F-DA0D55B43950}" srcOrd="20" destOrd="0" presId="urn:microsoft.com/office/officeart/2005/8/layout/list1"/>
    <dgm:cxn modelId="{F9B36000-8F12-A546-A439-F2EE2B45AB1F}" type="presParOf" srcId="{E3E0C266-68C7-D342-AB8F-DA0D55B43950}" destId="{F519427A-14E9-2447-ADFE-EAF709334109}" srcOrd="0" destOrd="0" presId="urn:microsoft.com/office/officeart/2005/8/layout/list1"/>
    <dgm:cxn modelId="{1B39D85B-D14F-DD4F-8D07-8B5D9CEA40C2}" type="presParOf" srcId="{E3E0C266-68C7-D342-AB8F-DA0D55B43950}" destId="{A81DFFD2-A0BD-C84A-81E6-7FB8E43694D5}" srcOrd="1" destOrd="0" presId="urn:microsoft.com/office/officeart/2005/8/layout/list1"/>
    <dgm:cxn modelId="{68255F0E-7AF4-A54B-BFF5-6FCE8E3B1FC2}" type="presParOf" srcId="{F58CFA5F-B502-1245-AD21-08B9362E80DE}" destId="{0AF155B7-1299-B44E-B2F0-3A5D9FB0EF24}" srcOrd="21" destOrd="0" presId="urn:microsoft.com/office/officeart/2005/8/layout/list1"/>
    <dgm:cxn modelId="{5BED5A6E-991F-3343-89EB-F91B01A12E54}" type="presParOf" srcId="{F58CFA5F-B502-1245-AD21-08B9362E80DE}" destId="{6FE748C9-9266-7D4A-8121-0A35CCC19EDA}" srcOrd="22" destOrd="0" presId="urn:microsoft.com/office/officeart/2005/8/layout/list1"/>
    <dgm:cxn modelId="{6B8A0552-F17E-E841-AC22-8D650B833B0E}" type="presParOf" srcId="{F58CFA5F-B502-1245-AD21-08B9362E80DE}" destId="{064B3008-8584-C84D-A9BB-0384E646E684}" srcOrd="23" destOrd="0" presId="urn:microsoft.com/office/officeart/2005/8/layout/list1"/>
    <dgm:cxn modelId="{8B4CD8FB-F751-484A-ADD2-B1DD6175A7F3}" type="presParOf" srcId="{F58CFA5F-B502-1245-AD21-08B9362E80DE}" destId="{7C0BAE28-87D0-3649-85F0-6EA4F948B64D}" srcOrd="24" destOrd="0" presId="urn:microsoft.com/office/officeart/2005/8/layout/list1"/>
    <dgm:cxn modelId="{84C40E72-6B10-014B-AB2C-90E2868C7932}" type="presParOf" srcId="{7C0BAE28-87D0-3649-85F0-6EA4F948B64D}" destId="{B9259307-CE6C-6D4A-A0A3-9A452B3F8472}" srcOrd="0" destOrd="0" presId="urn:microsoft.com/office/officeart/2005/8/layout/list1"/>
    <dgm:cxn modelId="{A94F7DB5-990B-3D47-98DA-9ED9E4AD2535}" type="presParOf" srcId="{7C0BAE28-87D0-3649-85F0-6EA4F948B64D}" destId="{00F6F10C-C458-5E4B-B932-138C60C03EE8}" srcOrd="1" destOrd="0" presId="urn:microsoft.com/office/officeart/2005/8/layout/list1"/>
    <dgm:cxn modelId="{BB93B3D5-CB49-CF40-AB34-0BAD9104EF5A}" type="presParOf" srcId="{F58CFA5F-B502-1245-AD21-08B9362E80DE}" destId="{36F1683A-CF67-894A-B606-053FC60C78CD}" srcOrd="25" destOrd="0" presId="urn:microsoft.com/office/officeart/2005/8/layout/list1"/>
    <dgm:cxn modelId="{CBB8D317-508B-6643-99CA-8BCC32BD69F7}" type="presParOf" srcId="{F58CFA5F-B502-1245-AD21-08B9362E80DE}" destId="{823E5994-08B8-3C47-8FC2-6F2D0A4813B4}"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2335DF-885A-644F-8EA9-6AFE3D56DD06}" type="doc">
      <dgm:prSet loTypeId="urn:microsoft.com/office/officeart/2005/8/layout/pyramid2" loCatId="" qsTypeId="urn:microsoft.com/office/officeart/2005/8/quickstyle/3D2" qsCatId="3D" csTypeId="urn:microsoft.com/office/officeart/2005/8/colors/accent1_2" csCatId="accent1" phldr="1"/>
      <dgm:spPr/>
    </dgm:pt>
    <dgm:pt modelId="{2900DD7B-BC71-7B41-9EBF-A0E3DA47ED6E}">
      <dgm:prSet phldrT="[Text]" custT="1"/>
      <dgm:spPr/>
      <dgm:t>
        <a:bodyPr/>
        <a:lstStyle/>
        <a:p>
          <a:r>
            <a:rPr lang="en-US" sz="1200" b="1" dirty="0"/>
            <a:t>Degraded performance under high data volumes</a:t>
          </a:r>
        </a:p>
      </dgm:t>
    </dgm:pt>
    <dgm:pt modelId="{922D60B9-D9AB-0A4F-B8E1-ECB940E9B150}" type="parTrans" cxnId="{8FBAA6AB-F989-B148-AB8E-04E366C44EEE}">
      <dgm:prSet/>
      <dgm:spPr/>
      <dgm:t>
        <a:bodyPr/>
        <a:lstStyle/>
        <a:p>
          <a:endParaRPr lang="en-US"/>
        </a:p>
      </dgm:t>
    </dgm:pt>
    <dgm:pt modelId="{C64AE4A3-58D0-A745-9A95-7A81C3983689}" type="sibTrans" cxnId="{8FBAA6AB-F989-B148-AB8E-04E366C44EEE}">
      <dgm:prSet/>
      <dgm:spPr/>
      <dgm:t>
        <a:bodyPr/>
        <a:lstStyle/>
        <a:p>
          <a:endParaRPr lang="en-US"/>
        </a:p>
      </dgm:t>
    </dgm:pt>
    <dgm:pt modelId="{35544B64-1730-514D-8EA1-E5C7C9B7CFA1}">
      <dgm:prSet phldrT="[Text]" custT="1"/>
      <dgm:spPr/>
      <dgm:t>
        <a:bodyPr/>
        <a:lstStyle/>
        <a:p>
          <a:r>
            <a:rPr lang="en-US" sz="1200" b="1" dirty="0"/>
            <a:t>Expensive vertical &amp; horizontal scaling</a:t>
          </a:r>
        </a:p>
      </dgm:t>
    </dgm:pt>
    <dgm:pt modelId="{60E0701D-63D7-3647-8D9B-359242E8A72D}" type="parTrans" cxnId="{992FDE6A-FD56-2247-8B0B-472BAE29DB8E}">
      <dgm:prSet/>
      <dgm:spPr/>
      <dgm:t>
        <a:bodyPr/>
        <a:lstStyle/>
        <a:p>
          <a:endParaRPr lang="en-US"/>
        </a:p>
      </dgm:t>
    </dgm:pt>
    <dgm:pt modelId="{5766F850-1928-6647-A254-4CF56BD40028}" type="sibTrans" cxnId="{992FDE6A-FD56-2247-8B0B-472BAE29DB8E}">
      <dgm:prSet/>
      <dgm:spPr/>
      <dgm:t>
        <a:bodyPr/>
        <a:lstStyle/>
        <a:p>
          <a:endParaRPr lang="en-US"/>
        </a:p>
      </dgm:t>
    </dgm:pt>
    <dgm:pt modelId="{E5131EE6-DCC6-EB40-864B-BF267B14EFC3}">
      <dgm:prSet phldrT="[Text]" custT="1"/>
      <dgm:spPr/>
      <dgm:t>
        <a:bodyPr/>
        <a:lstStyle/>
        <a:p>
          <a:r>
            <a:rPr lang="en-US" sz="1200" b="1" dirty="0"/>
            <a:t>Sharding does solve some latency issues but that requires an additional layer of application code to track the shards</a:t>
          </a:r>
        </a:p>
      </dgm:t>
    </dgm:pt>
    <dgm:pt modelId="{3CE7FC88-547E-3B41-A7A6-73C6401D8087}" type="parTrans" cxnId="{301C312F-34D0-B34F-A2B7-A0A40A8AA9D2}">
      <dgm:prSet/>
      <dgm:spPr/>
      <dgm:t>
        <a:bodyPr/>
        <a:lstStyle/>
        <a:p>
          <a:endParaRPr lang="en-US"/>
        </a:p>
      </dgm:t>
    </dgm:pt>
    <dgm:pt modelId="{3BFEF791-AADE-B241-AC52-78090A1E8BBA}" type="sibTrans" cxnId="{301C312F-34D0-B34F-A2B7-A0A40A8AA9D2}">
      <dgm:prSet/>
      <dgm:spPr/>
      <dgm:t>
        <a:bodyPr/>
        <a:lstStyle/>
        <a:p>
          <a:endParaRPr lang="en-US"/>
        </a:p>
      </dgm:t>
    </dgm:pt>
    <dgm:pt modelId="{988A3D33-D0D1-DF4E-A5D3-4D5249F5BA0C}">
      <dgm:prSet phldrT="[Text]" custT="1"/>
      <dgm:spPr/>
      <dgm:t>
        <a:bodyPr/>
        <a:lstStyle/>
        <a:p>
          <a:r>
            <a:rPr lang="en-US" sz="1200" b="1" dirty="0"/>
            <a:t>Sharding also makes backup and schema alteration difficult</a:t>
          </a:r>
        </a:p>
      </dgm:t>
    </dgm:pt>
    <dgm:pt modelId="{B467F886-3065-C64F-BDC1-26506C49234A}" type="parTrans" cxnId="{F3657178-7FB1-EE46-9320-6B4C267C6D33}">
      <dgm:prSet/>
      <dgm:spPr/>
      <dgm:t>
        <a:bodyPr/>
        <a:lstStyle/>
        <a:p>
          <a:endParaRPr lang="en-US"/>
        </a:p>
      </dgm:t>
    </dgm:pt>
    <dgm:pt modelId="{1AF15A0D-F9E8-6E47-A681-FDCEEA057AE7}" type="sibTrans" cxnId="{F3657178-7FB1-EE46-9320-6B4C267C6D33}">
      <dgm:prSet/>
      <dgm:spPr/>
      <dgm:t>
        <a:bodyPr/>
        <a:lstStyle/>
        <a:p>
          <a:endParaRPr lang="en-US"/>
        </a:p>
      </dgm:t>
    </dgm:pt>
    <dgm:pt modelId="{D195D011-B807-8A4B-8DA2-6FDAC6CA13C4}">
      <dgm:prSet phldrT="[Text]" custT="1"/>
      <dgm:spPr/>
      <dgm:t>
        <a:bodyPr/>
        <a:lstStyle/>
        <a:p>
          <a:r>
            <a:rPr lang="en-US" sz="1200" b="1" dirty="0"/>
            <a:t>Complex joins and normalized data adds too much of latency under high volume of data</a:t>
          </a:r>
        </a:p>
      </dgm:t>
    </dgm:pt>
    <dgm:pt modelId="{7666CCEA-2830-3649-A050-8981ADF312CD}" type="parTrans" cxnId="{0800F982-6C7B-8A4B-B6E5-CF7B450508E1}">
      <dgm:prSet/>
      <dgm:spPr/>
      <dgm:t>
        <a:bodyPr/>
        <a:lstStyle/>
        <a:p>
          <a:endParaRPr lang="en-US"/>
        </a:p>
      </dgm:t>
    </dgm:pt>
    <dgm:pt modelId="{326DCF8B-F38F-4F43-938C-6E9B95B6F7AB}" type="sibTrans" cxnId="{0800F982-6C7B-8A4B-B6E5-CF7B450508E1}">
      <dgm:prSet/>
      <dgm:spPr/>
      <dgm:t>
        <a:bodyPr/>
        <a:lstStyle/>
        <a:p>
          <a:endParaRPr lang="en-US"/>
        </a:p>
      </dgm:t>
    </dgm:pt>
    <dgm:pt modelId="{8666476B-9A20-7F46-98E0-7A8256E50B7E}" type="pres">
      <dgm:prSet presAssocID="{552335DF-885A-644F-8EA9-6AFE3D56DD06}" presName="compositeShape" presStyleCnt="0">
        <dgm:presLayoutVars>
          <dgm:dir/>
          <dgm:resizeHandles/>
        </dgm:presLayoutVars>
      </dgm:prSet>
      <dgm:spPr/>
    </dgm:pt>
    <dgm:pt modelId="{D3AD3D4C-93FB-744A-B318-DDD9D5ACFF26}" type="pres">
      <dgm:prSet presAssocID="{552335DF-885A-644F-8EA9-6AFE3D56DD06}" presName="pyramid" presStyleLbl="node1" presStyleIdx="0" presStyleCnt="1"/>
      <dgm:spPr/>
    </dgm:pt>
    <dgm:pt modelId="{F5592E4C-A3D2-BA42-A3DE-20367C435CD0}" type="pres">
      <dgm:prSet presAssocID="{552335DF-885A-644F-8EA9-6AFE3D56DD06}" presName="theList" presStyleCnt="0"/>
      <dgm:spPr/>
    </dgm:pt>
    <dgm:pt modelId="{D8647221-6A92-8B48-9261-BFA04C79D0DF}" type="pres">
      <dgm:prSet presAssocID="{2900DD7B-BC71-7B41-9EBF-A0E3DA47ED6E}" presName="aNode" presStyleLbl="fgAcc1" presStyleIdx="0" presStyleCnt="5" custLinFactNeighborX="-309" custLinFactNeighborY="-11312">
        <dgm:presLayoutVars>
          <dgm:bulletEnabled val="1"/>
        </dgm:presLayoutVars>
      </dgm:prSet>
      <dgm:spPr/>
    </dgm:pt>
    <dgm:pt modelId="{CFB7E2C2-9569-0A44-902B-3C48F407FD57}" type="pres">
      <dgm:prSet presAssocID="{2900DD7B-BC71-7B41-9EBF-A0E3DA47ED6E}" presName="aSpace" presStyleCnt="0"/>
      <dgm:spPr/>
    </dgm:pt>
    <dgm:pt modelId="{7453A51D-FD5D-784F-952B-75B759F74BB4}" type="pres">
      <dgm:prSet presAssocID="{35544B64-1730-514D-8EA1-E5C7C9B7CFA1}" presName="aNode" presStyleLbl="fgAcc1" presStyleIdx="1" presStyleCnt="5">
        <dgm:presLayoutVars>
          <dgm:bulletEnabled val="1"/>
        </dgm:presLayoutVars>
      </dgm:prSet>
      <dgm:spPr/>
    </dgm:pt>
    <dgm:pt modelId="{A392C68E-5597-0344-A9D3-A98F876CBC2D}" type="pres">
      <dgm:prSet presAssocID="{35544B64-1730-514D-8EA1-E5C7C9B7CFA1}" presName="aSpace" presStyleCnt="0"/>
      <dgm:spPr/>
    </dgm:pt>
    <dgm:pt modelId="{94CAA95E-794F-044C-823B-775FD7E0533C}" type="pres">
      <dgm:prSet presAssocID="{E5131EE6-DCC6-EB40-864B-BF267B14EFC3}" presName="aNode" presStyleLbl="fgAcc1" presStyleIdx="2" presStyleCnt="5">
        <dgm:presLayoutVars>
          <dgm:bulletEnabled val="1"/>
        </dgm:presLayoutVars>
      </dgm:prSet>
      <dgm:spPr/>
    </dgm:pt>
    <dgm:pt modelId="{A84EBEF5-2759-DE4F-97B4-BD4F6923E146}" type="pres">
      <dgm:prSet presAssocID="{E5131EE6-DCC6-EB40-864B-BF267B14EFC3}" presName="aSpace" presStyleCnt="0"/>
      <dgm:spPr/>
    </dgm:pt>
    <dgm:pt modelId="{AFFEF664-BD46-9B49-B71C-97DB0CEBEE31}" type="pres">
      <dgm:prSet presAssocID="{988A3D33-D0D1-DF4E-A5D3-4D5249F5BA0C}" presName="aNode" presStyleLbl="fgAcc1" presStyleIdx="3" presStyleCnt="5">
        <dgm:presLayoutVars>
          <dgm:bulletEnabled val="1"/>
        </dgm:presLayoutVars>
      </dgm:prSet>
      <dgm:spPr/>
    </dgm:pt>
    <dgm:pt modelId="{A51DBB03-7655-FF4D-866D-090C16164B7E}" type="pres">
      <dgm:prSet presAssocID="{988A3D33-D0D1-DF4E-A5D3-4D5249F5BA0C}" presName="aSpace" presStyleCnt="0"/>
      <dgm:spPr/>
    </dgm:pt>
    <dgm:pt modelId="{29167448-7A58-AC43-9BA7-E8EE101F2DB6}" type="pres">
      <dgm:prSet presAssocID="{D195D011-B807-8A4B-8DA2-6FDAC6CA13C4}" presName="aNode" presStyleLbl="fgAcc1" presStyleIdx="4" presStyleCnt="5">
        <dgm:presLayoutVars>
          <dgm:bulletEnabled val="1"/>
        </dgm:presLayoutVars>
      </dgm:prSet>
      <dgm:spPr/>
    </dgm:pt>
    <dgm:pt modelId="{29960568-B0B1-CC4D-BDBF-004D0DCA69C2}" type="pres">
      <dgm:prSet presAssocID="{D195D011-B807-8A4B-8DA2-6FDAC6CA13C4}" presName="aSpace" presStyleCnt="0"/>
      <dgm:spPr/>
    </dgm:pt>
  </dgm:ptLst>
  <dgm:cxnLst>
    <dgm:cxn modelId="{B51ACC12-1282-FE40-A87B-84724AA44658}" type="presOf" srcId="{D195D011-B807-8A4B-8DA2-6FDAC6CA13C4}" destId="{29167448-7A58-AC43-9BA7-E8EE101F2DB6}" srcOrd="0" destOrd="0" presId="urn:microsoft.com/office/officeart/2005/8/layout/pyramid2"/>
    <dgm:cxn modelId="{301C312F-34D0-B34F-A2B7-A0A40A8AA9D2}" srcId="{552335DF-885A-644F-8EA9-6AFE3D56DD06}" destId="{E5131EE6-DCC6-EB40-864B-BF267B14EFC3}" srcOrd="2" destOrd="0" parTransId="{3CE7FC88-547E-3B41-A7A6-73C6401D8087}" sibTransId="{3BFEF791-AADE-B241-AC52-78090A1E8BBA}"/>
    <dgm:cxn modelId="{992FDE6A-FD56-2247-8B0B-472BAE29DB8E}" srcId="{552335DF-885A-644F-8EA9-6AFE3D56DD06}" destId="{35544B64-1730-514D-8EA1-E5C7C9B7CFA1}" srcOrd="1" destOrd="0" parTransId="{60E0701D-63D7-3647-8D9B-359242E8A72D}" sibTransId="{5766F850-1928-6647-A254-4CF56BD40028}"/>
    <dgm:cxn modelId="{A3F15972-B199-D449-A394-69117F0090E8}" type="presOf" srcId="{35544B64-1730-514D-8EA1-E5C7C9B7CFA1}" destId="{7453A51D-FD5D-784F-952B-75B759F74BB4}" srcOrd="0" destOrd="0" presId="urn:microsoft.com/office/officeart/2005/8/layout/pyramid2"/>
    <dgm:cxn modelId="{F3657178-7FB1-EE46-9320-6B4C267C6D33}" srcId="{552335DF-885A-644F-8EA9-6AFE3D56DD06}" destId="{988A3D33-D0D1-DF4E-A5D3-4D5249F5BA0C}" srcOrd="3" destOrd="0" parTransId="{B467F886-3065-C64F-BDC1-26506C49234A}" sibTransId="{1AF15A0D-F9E8-6E47-A681-FDCEEA057AE7}"/>
    <dgm:cxn modelId="{0800F982-6C7B-8A4B-B6E5-CF7B450508E1}" srcId="{552335DF-885A-644F-8EA9-6AFE3D56DD06}" destId="{D195D011-B807-8A4B-8DA2-6FDAC6CA13C4}" srcOrd="4" destOrd="0" parTransId="{7666CCEA-2830-3649-A050-8981ADF312CD}" sibTransId="{326DCF8B-F38F-4F43-938C-6E9B95B6F7AB}"/>
    <dgm:cxn modelId="{8FBAA6AB-F989-B148-AB8E-04E366C44EEE}" srcId="{552335DF-885A-644F-8EA9-6AFE3D56DD06}" destId="{2900DD7B-BC71-7B41-9EBF-A0E3DA47ED6E}" srcOrd="0" destOrd="0" parTransId="{922D60B9-D9AB-0A4F-B8E1-ECB940E9B150}" sibTransId="{C64AE4A3-58D0-A745-9A95-7A81C3983689}"/>
    <dgm:cxn modelId="{12666DC8-3989-7345-A261-C9C1FC827DFE}" type="presOf" srcId="{E5131EE6-DCC6-EB40-864B-BF267B14EFC3}" destId="{94CAA95E-794F-044C-823B-775FD7E0533C}" srcOrd="0" destOrd="0" presId="urn:microsoft.com/office/officeart/2005/8/layout/pyramid2"/>
    <dgm:cxn modelId="{582C4FCB-54FF-5C4E-91D9-8FE025DF4767}" type="presOf" srcId="{2900DD7B-BC71-7B41-9EBF-A0E3DA47ED6E}" destId="{D8647221-6A92-8B48-9261-BFA04C79D0DF}" srcOrd="0" destOrd="0" presId="urn:microsoft.com/office/officeart/2005/8/layout/pyramid2"/>
    <dgm:cxn modelId="{DE704AEA-493D-9C4C-B250-65EB9B44ECC6}" type="presOf" srcId="{988A3D33-D0D1-DF4E-A5D3-4D5249F5BA0C}" destId="{AFFEF664-BD46-9B49-B71C-97DB0CEBEE31}" srcOrd="0" destOrd="0" presId="urn:microsoft.com/office/officeart/2005/8/layout/pyramid2"/>
    <dgm:cxn modelId="{72B017F7-7108-3341-B22D-417AAA4FFCFF}" type="presOf" srcId="{552335DF-885A-644F-8EA9-6AFE3D56DD06}" destId="{8666476B-9A20-7F46-98E0-7A8256E50B7E}" srcOrd="0" destOrd="0" presId="urn:microsoft.com/office/officeart/2005/8/layout/pyramid2"/>
    <dgm:cxn modelId="{8550397F-2C9D-A149-9021-D65D42C439E0}" type="presParOf" srcId="{8666476B-9A20-7F46-98E0-7A8256E50B7E}" destId="{D3AD3D4C-93FB-744A-B318-DDD9D5ACFF26}" srcOrd="0" destOrd="0" presId="urn:microsoft.com/office/officeart/2005/8/layout/pyramid2"/>
    <dgm:cxn modelId="{9F742D1D-10F5-6343-BFC1-A6E864358B80}" type="presParOf" srcId="{8666476B-9A20-7F46-98E0-7A8256E50B7E}" destId="{F5592E4C-A3D2-BA42-A3DE-20367C435CD0}" srcOrd="1" destOrd="0" presId="urn:microsoft.com/office/officeart/2005/8/layout/pyramid2"/>
    <dgm:cxn modelId="{EC106F40-E755-DA48-9754-D4EAD4908AB4}" type="presParOf" srcId="{F5592E4C-A3D2-BA42-A3DE-20367C435CD0}" destId="{D8647221-6A92-8B48-9261-BFA04C79D0DF}" srcOrd="0" destOrd="0" presId="urn:microsoft.com/office/officeart/2005/8/layout/pyramid2"/>
    <dgm:cxn modelId="{2B95CCF2-03FF-C646-998A-196B5ACC7713}" type="presParOf" srcId="{F5592E4C-A3D2-BA42-A3DE-20367C435CD0}" destId="{CFB7E2C2-9569-0A44-902B-3C48F407FD57}" srcOrd="1" destOrd="0" presId="urn:microsoft.com/office/officeart/2005/8/layout/pyramid2"/>
    <dgm:cxn modelId="{AF72C3DA-EFEB-9E45-A2E6-992240168CBD}" type="presParOf" srcId="{F5592E4C-A3D2-BA42-A3DE-20367C435CD0}" destId="{7453A51D-FD5D-784F-952B-75B759F74BB4}" srcOrd="2" destOrd="0" presId="urn:microsoft.com/office/officeart/2005/8/layout/pyramid2"/>
    <dgm:cxn modelId="{DF86B42F-8D3E-7349-956A-67D5A6E58E1B}" type="presParOf" srcId="{F5592E4C-A3D2-BA42-A3DE-20367C435CD0}" destId="{A392C68E-5597-0344-A9D3-A98F876CBC2D}" srcOrd="3" destOrd="0" presId="urn:microsoft.com/office/officeart/2005/8/layout/pyramid2"/>
    <dgm:cxn modelId="{C1702428-D26E-FC48-9609-3163AA0D8148}" type="presParOf" srcId="{F5592E4C-A3D2-BA42-A3DE-20367C435CD0}" destId="{94CAA95E-794F-044C-823B-775FD7E0533C}" srcOrd="4" destOrd="0" presId="urn:microsoft.com/office/officeart/2005/8/layout/pyramid2"/>
    <dgm:cxn modelId="{9EE10C13-0B63-8D45-94B9-1AE2ED2FFCC3}" type="presParOf" srcId="{F5592E4C-A3D2-BA42-A3DE-20367C435CD0}" destId="{A84EBEF5-2759-DE4F-97B4-BD4F6923E146}" srcOrd="5" destOrd="0" presId="urn:microsoft.com/office/officeart/2005/8/layout/pyramid2"/>
    <dgm:cxn modelId="{3134A3FF-39D7-6744-AAE4-2A9D7EE9A1F2}" type="presParOf" srcId="{F5592E4C-A3D2-BA42-A3DE-20367C435CD0}" destId="{AFFEF664-BD46-9B49-B71C-97DB0CEBEE31}" srcOrd="6" destOrd="0" presId="urn:microsoft.com/office/officeart/2005/8/layout/pyramid2"/>
    <dgm:cxn modelId="{4DA1F477-5177-3D44-84D7-D90F9ECD58F1}" type="presParOf" srcId="{F5592E4C-A3D2-BA42-A3DE-20367C435CD0}" destId="{A51DBB03-7655-FF4D-866D-090C16164B7E}" srcOrd="7" destOrd="0" presId="urn:microsoft.com/office/officeart/2005/8/layout/pyramid2"/>
    <dgm:cxn modelId="{61330C9F-6BEA-814E-B79C-0859594CCDD9}" type="presParOf" srcId="{F5592E4C-A3D2-BA42-A3DE-20367C435CD0}" destId="{29167448-7A58-AC43-9BA7-E8EE101F2DB6}" srcOrd="8" destOrd="0" presId="urn:microsoft.com/office/officeart/2005/8/layout/pyramid2"/>
    <dgm:cxn modelId="{4FBCCEFF-36CA-4F49-9184-C3186C9F93E3}" type="presParOf" srcId="{F5592E4C-A3D2-BA42-A3DE-20367C435CD0}" destId="{29960568-B0B1-CC4D-BDBF-004D0DCA69C2}" srcOrd="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7C7986-CFA6-1740-B9A1-D89D093E0C9F}" type="doc">
      <dgm:prSet loTypeId="urn:microsoft.com/office/officeart/2005/8/layout/cycle7" loCatId="" qsTypeId="urn:microsoft.com/office/officeart/2005/8/quickstyle/3D2" qsCatId="3D" csTypeId="urn:microsoft.com/office/officeart/2005/8/colors/accent1_2" csCatId="accent1" phldr="1"/>
      <dgm:spPr/>
      <dgm:t>
        <a:bodyPr/>
        <a:lstStyle/>
        <a:p>
          <a:endParaRPr lang="en-US"/>
        </a:p>
      </dgm:t>
    </dgm:pt>
    <dgm:pt modelId="{907D4275-48AA-424A-AD81-D5D7ABCDCA04}">
      <dgm:prSet phldrT="[Text]"/>
      <dgm:spPr/>
      <dgm:t>
        <a:bodyPr/>
        <a:lstStyle/>
        <a:p>
          <a:r>
            <a:rPr lang="en-US" dirty="0">
              <a:latin typeface="Times New Roman" panose="02020603050405020304" pitchFamily="18" charset="0"/>
              <a:cs typeface="Times New Roman" panose="02020603050405020304" pitchFamily="18" charset="0"/>
            </a:rPr>
            <a:t>Consistency</a:t>
          </a:r>
        </a:p>
      </dgm:t>
    </dgm:pt>
    <dgm:pt modelId="{00D93B8E-ADF7-7841-AD76-99EDA4EC7D66}" type="parTrans" cxnId="{5CC6797A-D7EB-E24F-A3E2-235D8868CBF9}">
      <dgm:prSet/>
      <dgm:spPr/>
      <dgm:t>
        <a:bodyPr/>
        <a:lstStyle/>
        <a:p>
          <a:endParaRPr lang="en-US"/>
        </a:p>
      </dgm:t>
    </dgm:pt>
    <dgm:pt modelId="{63738C85-7432-F548-B35C-975660D2E558}" type="sibTrans" cxnId="{5CC6797A-D7EB-E24F-A3E2-235D8868CBF9}">
      <dgm:prSet/>
      <dgm:spPr/>
      <dgm:t>
        <a:bodyPr/>
        <a:lstStyle/>
        <a:p>
          <a:endParaRPr lang="en-US" dirty="0"/>
        </a:p>
      </dgm:t>
    </dgm:pt>
    <dgm:pt modelId="{DDE21C64-5CD8-5A4F-AD3A-85260F2BCC76}">
      <dgm:prSet phldrT="[Text]" custT="1"/>
      <dgm:spPr/>
      <dgm:t>
        <a:bodyPr/>
        <a:lstStyle/>
        <a:p>
          <a:pPr marL="0" lvl="0" indent="0" algn="ctr" defTabSz="1422400">
            <a:lnSpc>
              <a:spcPct val="90000"/>
            </a:lnSpc>
            <a:spcBef>
              <a:spcPct val="0"/>
            </a:spcBef>
            <a:spcAft>
              <a:spcPct val="35000"/>
            </a:spcAft>
            <a:buNone/>
          </a:pPr>
          <a:r>
            <a:rPr lang="en-US" sz="3200" kern="1200" dirty="0">
              <a:solidFill>
                <a:prstClr val="white"/>
              </a:solidFill>
              <a:latin typeface="Times New Roman" panose="02020603050405020304" pitchFamily="18" charset="0"/>
              <a:ea typeface="+mn-ea"/>
              <a:cs typeface="Times New Roman" panose="02020603050405020304" pitchFamily="18" charset="0"/>
            </a:rPr>
            <a:t>Partition Tolerance</a:t>
          </a:r>
        </a:p>
      </dgm:t>
    </dgm:pt>
    <dgm:pt modelId="{256FA7BB-963E-B848-9F65-EA457707AED1}" type="parTrans" cxnId="{2164C9D8-0EB8-8041-9137-87C9BC732C38}">
      <dgm:prSet/>
      <dgm:spPr/>
      <dgm:t>
        <a:bodyPr/>
        <a:lstStyle/>
        <a:p>
          <a:endParaRPr lang="en-US"/>
        </a:p>
      </dgm:t>
    </dgm:pt>
    <dgm:pt modelId="{E8E8889E-884A-F54A-BED4-8B254663C0A5}" type="sibTrans" cxnId="{2164C9D8-0EB8-8041-9137-87C9BC732C38}">
      <dgm:prSet/>
      <dgm:spPr/>
      <dgm:t>
        <a:bodyPr/>
        <a:lstStyle/>
        <a:p>
          <a:endParaRPr lang="en-US" dirty="0"/>
        </a:p>
      </dgm:t>
    </dgm:pt>
    <dgm:pt modelId="{A7FB4BB2-9A0C-2347-BFCF-367ED793ACDD}">
      <dgm:prSet phldrT="[Text]" custT="1"/>
      <dgm:spPr/>
      <dgm:t>
        <a:bodyPr/>
        <a:lstStyle/>
        <a:p>
          <a:pPr marL="0" lvl="0" indent="0" algn="ctr" defTabSz="1422400">
            <a:lnSpc>
              <a:spcPct val="90000"/>
            </a:lnSpc>
            <a:spcBef>
              <a:spcPct val="0"/>
            </a:spcBef>
            <a:spcAft>
              <a:spcPct val="35000"/>
            </a:spcAft>
            <a:buNone/>
          </a:pPr>
          <a:r>
            <a:rPr lang="en-US" sz="3200" kern="1200" dirty="0">
              <a:solidFill>
                <a:prstClr val="white"/>
              </a:solidFill>
              <a:latin typeface="Times New Roman" panose="02020603050405020304" pitchFamily="18" charset="0"/>
              <a:ea typeface="+mn-ea"/>
              <a:cs typeface="Times New Roman" panose="02020603050405020304" pitchFamily="18" charset="0"/>
            </a:rPr>
            <a:t>Availability</a:t>
          </a:r>
        </a:p>
      </dgm:t>
    </dgm:pt>
    <dgm:pt modelId="{42A5A632-D20C-8A4B-9318-B33677E05E14}" type="parTrans" cxnId="{A538F119-C5CB-E148-88E6-F240A95C63D5}">
      <dgm:prSet/>
      <dgm:spPr/>
      <dgm:t>
        <a:bodyPr/>
        <a:lstStyle/>
        <a:p>
          <a:endParaRPr lang="en-US"/>
        </a:p>
      </dgm:t>
    </dgm:pt>
    <dgm:pt modelId="{5268C81A-F308-DC43-A813-8349620DE903}" type="sibTrans" cxnId="{A538F119-C5CB-E148-88E6-F240A95C63D5}">
      <dgm:prSet/>
      <dgm:spPr/>
      <dgm:t>
        <a:bodyPr/>
        <a:lstStyle/>
        <a:p>
          <a:endParaRPr lang="en-US" dirty="0"/>
        </a:p>
      </dgm:t>
    </dgm:pt>
    <dgm:pt modelId="{55BE6A4C-C028-2240-BD69-CB5E30F759E4}" type="pres">
      <dgm:prSet presAssocID="{207C7986-CFA6-1740-B9A1-D89D093E0C9F}" presName="Name0" presStyleCnt="0">
        <dgm:presLayoutVars>
          <dgm:dir/>
          <dgm:resizeHandles val="exact"/>
        </dgm:presLayoutVars>
      </dgm:prSet>
      <dgm:spPr/>
    </dgm:pt>
    <dgm:pt modelId="{5A707F1A-49E0-C840-890F-92DAC3B4922A}" type="pres">
      <dgm:prSet presAssocID="{907D4275-48AA-424A-AD81-D5D7ABCDCA04}" presName="node" presStyleLbl="node1" presStyleIdx="0" presStyleCnt="3">
        <dgm:presLayoutVars>
          <dgm:bulletEnabled val="1"/>
        </dgm:presLayoutVars>
      </dgm:prSet>
      <dgm:spPr/>
    </dgm:pt>
    <dgm:pt modelId="{C9F1D8EB-5239-A84E-AB8D-26EA1E52C020}" type="pres">
      <dgm:prSet presAssocID="{63738C85-7432-F548-B35C-975660D2E558}" presName="sibTrans" presStyleLbl="sibTrans2D1" presStyleIdx="0" presStyleCnt="3" custScaleX="182013"/>
      <dgm:spPr/>
    </dgm:pt>
    <dgm:pt modelId="{F6482473-AB59-0D46-8F3E-12BA3DCE2EB1}" type="pres">
      <dgm:prSet presAssocID="{63738C85-7432-F548-B35C-975660D2E558}" presName="connectorText" presStyleLbl="sibTrans2D1" presStyleIdx="0" presStyleCnt="3"/>
      <dgm:spPr/>
    </dgm:pt>
    <dgm:pt modelId="{7C1FDB70-34AE-8648-B69C-D0EB34A2623E}" type="pres">
      <dgm:prSet presAssocID="{DDE21C64-5CD8-5A4F-AD3A-85260F2BCC76}" presName="node" presStyleLbl="node1" presStyleIdx="1" presStyleCnt="3">
        <dgm:presLayoutVars>
          <dgm:bulletEnabled val="1"/>
        </dgm:presLayoutVars>
      </dgm:prSet>
      <dgm:spPr/>
    </dgm:pt>
    <dgm:pt modelId="{24BB4636-76AC-FA45-83D7-101B75DCC9FE}" type="pres">
      <dgm:prSet presAssocID="{E8E8889E-884A-F54A-BED4-8B254663C0A5}" presName="sibTrans" presStyleLbl="sibTrans2D1" presStyleIdx="1" presStyleCnt="3" custScaleX="113773"/>
      <dgm:spPr/>
    </dgm:pt>
    <dgm:pt modelId="{45459336-97D4-2C4A-B912-78600C6B9ADF}" type="pres">
      <dgm:prSet presAssocID="{E8E8889E-884A-F54A-BED4-8B254663C0A5}" presName="connectorText" presStyleLbl="sibTrans2D1" presStyleIdx="1" presStyleCnt="3"/>
      <dgm:spPr/>
    </dgm:pt>
    <dgm:pt modelId="{EBB3922C-0F61-DC4E-9E8C-532B09F6CBBA}" type="pres">
      <dgm:prSet presAssocID="{A7FB4BB2-9A0C-2347-BFCF-367ED793ACDD}" presName="node" presStyleLbl="node1" presStyleIdx="2" presStyleCnt="3">
        <dgm:presLayoutVars>
          <dgm:bulletEnabled val="1"/>
        </dgm:presLayoutVars>
      </dgm:prSet>
      <dgm:spPr/>
    </dgm:pt>
    <dgm:pt modelId="{E86BD564-505F-6241-92AC-2777837845BD}" type="pres">
      <dgm:prSet presAssocID="{5268C81A-F308-DC43-A813-8349620DE903}" presName="sibTrans" presStyleLbl="sibTrans2D1" presStyleIdx="2" presStyleCnt="3" custScaleX="180299"/>
      <dgm:spPr/>
    </dgm:pt>
    <dgm:pt modelId="{A17C9000-93B0-E448-B46E-F334D40A19C1}" type="pres">
      <dgm:prSet presAssocID="{5268C81A-F308-DC43-A813-8349620DE903}" presName="connectorText" presStyleLbl="sibTrans2D1" presStyleIdx="2" presStyleCnt="3"/>
      <dgm:spPr/>
    </dgm:pt>
  </dgm:ptLst>
  <dgm:cxnLst>
    <dgm:cxn modelId="{4C11360C-7062-A347-B998-561A280C9DCE}" type="presOf" srcId="{207C7986-CFA6-1740-B9A1-D89D093E0C9F}" destId="{55BE6A4C-C028-2240-BD69-CB5E30F759E4}" srcOrd="0" destOrd="0" presId="urn:microsoft.com/office/officeart/2005/8/layout/cycle7"/>
    <dgm:cxn modelId="{85BB960C-2D59-CB47-9214-6E99EDF00AAD}" type="presOf" srcId="{E8E8889E-884A-F54A-BED4-8B254663C0A5}" destId="{45459336-97D4-2C4A-B912-78600C6B9ADF}" srcOrd="1" destOrd="0" presId="urn:microsoft.com/office/officeart/2005/8/layout/cycle7"/>
    <dgm:cxn modelId="{A538F119-C5CB-E148-88E6-F240A95C63D5}" srcId="{207C7986-CFA6-1740-B9A1-D89D093E0C9F}" destId="{A7FB4BB2-9A0C-2347-BFCF-367ED793ACDD}" srcOrd="2" destOrd="0" parTransId="{42A5A632-D20C-8A4B-9318-B33677E05E14}" sibTransId="{5268C81A-F308-DC43-A813-8349620DE903}"/>
    <dgm:cxn modelId="{FE54C229-3AFF-D047-8F11-6372737673FF}" type="presOf" srcId="{63738C85-7432-F548-B35C-975660D2E558}" destId="{F6482473-AB59-0D46-8F3E-12BA3DCE2EB1}" srcOrd="1" destOrd="0" presId="urn:microsoft.com/office/officeart/2005/8/layout/cycle7"/>
    <dgm:cxn modelId="{5CC6797A-D7EB-E24F-A3E2-235D8868CBF9}" srcId="{207C7986-CFA6-1740-B9A1-D89D093E0C9F}" destId="{907D4275-48AA-424A-AD81-D5D7ABCDCA04}" srcOrd="0" destOrd="0" parTransId="{00D93B8E-ADF7-7841-AD76-99EDA4EC7D66}" sibTransId="{63738C85-7432-F548-B35C-975660D2E558}"/>
    <dgm:cxn modelId="{C045FF92-3186-644E-96E7-052D4B5D0B6A}" type="presOf" srcId="{DDE21C64-5CD8-5A4F-AD3A-85260F2BCC76}" destId="{7C1FDB70-34AE-8648-B69C-D0EB34A2623E}" srcOrd="0" destOrd="0" presId="urn:microsoft.com/office/officeart/2005/8/layout/cycle7"/>
    <dgm:cxn modelId="{ECD7CB9E-4BC5-3B44-9C1F-E366534B1B92}" type="presOf" srcId="{907D4275-48AA-424A-AD81-D5D7ABCDCA04}" destId="{5A707F1A-49E0-C840-890F-92DAC3B4922A}" srcOrd="0" destOrd="0" presId="urn:microsoft.com/office/officeart/2005/8/layout/cycle7"/>
    <dgm:cxn modelId="{CE1DCAA0-9A3D-0B46-9015-C186AEC79A2E}" type="presOf" srcId="{A7FB4BB2-9A0C-2347-BFCF-367ED793ACDD}" destId="{EBB3922C-0F61-DC4E-9E8C-532B09F6CBBA}" srcOrd="0" destOrd="0" presId="urn:microsoft.com/office/officeart/2005/8/layout/cycle7"/>
    <dgm:cxn modelId="{4CE61FC2-0CE9-1941-BF5A-CA3D38D5ABB6}" type="presOf" srcId="{5268C81A-F308-DC43-A813-8349620DE903}" destId="{A17C9000-93B0-E448-B46E-F334D40A19C1}" srcOrd="1" destOrd="0" presId="urn:microsoft.com/office/officeart/2005/8/layout/cycle7"/>
    <dgm:cxn modelId="{08FCA6D6-527C-CD4F-B1CC-1D39CE495BE4}" type="presOf" srcId="{E8E8889E-884A-F54A-BED4-8B254663C0A5}" destId="{24BB4636-76AC-FA45-83D7-101B75DCC9FE}" srcOrd="0" destOrd="0" presId="urn:microsoft.com/office/officeart/2005/8/layout/cycle7"/>
    <dgm:cxn modelId="{FD6A5ED7-45B9-7744-862F-4AD966B237AD}" type="presOf" srcId="{5268C81A-F308-DC43-A813-8349620DE903}" destId="{E86BD564-505F-6241-92AC-2777837845BD}" srcOrd="0" destOrd="0" presId="urn:microsoft.com/office/officeart/2005/8/layout/cycle7"/>
    <dgm:cxn modelId="{2164C9D8-0EB8-8041-9137-87C9BC732C38}" srcId="{207C7986-CFA6-1740-B9A1-D89D093E0C9F}" destId="{DDE21C64-5CD8-5A4F-AD3A-85260F2BCC76}" srcOrd="1" destOrd="0" parTransId="{256FA7BB-963E-B848-9F65-EA457707AED1}" sibTransId="{E8E8889E-884A-F54A-BED4-8B254663C0A5}"/>
    <dgm:cxn modelId="{B926B3F7-F047-3A47-997A-829E6F64C995}" type="presOf" srcId="{63738C85-7432-F548-B35C-975660D2E558}" destId="{C9F1D8EB-5239-A84E-AB8D-26EA1E52C020}" srcOrd="0" destOrd="0" presId="urn:microsoft.com/office/officeart/2005/8/layout/cycle7"/>
    <dgm:cxn modelId="{13C0B924-80E3-CC40-9CE7-A2E3427EB5F6}" type="presParOf" srcId="{55BE6A4C-C028-2240-BD69-CB5E30F759E4}" destId="{5A707F1A-49E0-C840-890F-92DAC3B4922A}" srcOrd="0" destOrd="0" presId="urn:microsoft.com/office/officeart/2005/8/layout/cycle7"/>
    <dgm:cxn modelId="{87772911-D601-F04D-B5BF-780341E5576A}" type="presParOf" srcId="{55BE6A4C-C028-2240-BD69-CB5E30F759E4}" destId="{C9F1D8EB-5239-A84E-AB8D-26EA1E52C020}" srcOrd="1" destOrd="0" presId="urn:microsoft.com/office/officeart/2005/8/layout/cycle7"/>
    <dgm:cxn modelId="{32F4E84A-5A49-8D41-9106-9E4F3AC56665}" type="presParOf" srcId="{C9F1D8EB-5239-A84E-AB8D-26EA1E52C020}" destId="{F6482473-AB59-0D46-8F3E-12BA3DCE2EB1}" srcOrd="0" destOrd="0" presId="urn:microsoft.com/office/officeart/2005/8/layout/cycle7"/>
    <dgm:cxn modelId="{3765DAA8-C4AE-6343-AC1C-8C01A80C1C10}" type="presParOf" srcId="{55BE6A4C-C028-2240-BD69-CB5E30F759E4}" destId="{7C1FDB70-34AE-8648-B69C-D0EB34A2623E}" srcOrd="2" destOrd="0" presId="urn:microsoft.com/office/officeart/2005/8/layout/cycle7"/>
    <dgm:cxn modelId="{575F7EE1-1171-6E48-B779-36E480D919CD}" type="presParOf" srcId="{55BE6A4C-C028-2240-BD69-CB5E30F759E4}" destId="{24BB4636-76AC-FA45-83D7-101B75DCC9FE}" srcOrd="3" destOrd="0" presId="urn:microsoft.com/office/officeart/2005/8/layout/cycle7"/>
    <dgm:cxn modelId="{729DC1C7-83FA-B64E-A505-25D329866966}" type="presParOf" srcId="{24BB4636-76AC-FA45-83D7-101B75DCC9FE}" destId="{45459336-97D4-2C4A-B912-78600C6B9ADF}" srcOrd="0" destOrd="0" presId="urn:microsoft.com/office/officeart/2005/8/layout/cycle7"/>
    <dgm:cxn modelId="{58A089F8-A9F4-E84C-B3E9-46550E8A92A1}" type="presParOf" srcId="{55BE6A4C-C028-2240-BD69-CB5E30F759E4}" destId="{EBB3922C-0F61-DC4E-9E8C-532B09F6CBBA}" srcOrd="4" destOrd="0" presId="urn:microsoft.com/office/officeart/2005/8/layout/cycle7"/>
    <dgm:cxn modelId="{A8B3222C-3C71-CD49-98D8-70FC86F0D295}" type="presParOf" srcId="{55BE6A4C-C028-2240-BD69-CB5E30F759E4}" destId="{E86BD564-505F-6241-92AC-2777837845BD}" srcOrd="5" destOrd="0" presId="urn:microsoft.com/office/officeart/2005/8/layout/cycle7"/>
    <dgm:cxn modelId="{9BF6EAC2-A229-144E-91E5-9BF59DF51BAC}" type="presParOf" srcId="{E86BD564-505F-6241-92AC-2777837845BD}" destId="{A17C9000-93B0-E448-B46E-F334D40A19C1}"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EFCC1D-9F52-0749-972A-3AB48E655B91}" type="doc">
      <dgm:prSet loTypeId="urn:microsoft.com/office/officeart/2005/8/layout/radial5" loCatId="" qsTypeId="urn:microsoft.com/office/officeart/2005/8/quickstyle/3D1" qsCatId="3D" csTypeId="urn:microsoft.com/office/officeart/2005/8/colors/accent1_2" csCatId="accent1" phldr="1"/>
      <dgm:spPr/>
      <dgm:t>
        <a:bodyPr/>
        <a:lstStyle/>
        <a:p>
          <a:endParaRPr lang="en-US"/>
        </a:p>
      </dgm:t>
    </dgm:pt>
    <dgm:pt modelId="{B3DB828E-5830-4844-B61F-1CCBD67248D2}">
      <dgm:prSet phldrT="[Text]" custT="1"/>
      <dgm:spPr/>
      <dgm:t>
        <a:bodyPr/>
        <a:lstStyle/>
        <a:p>
          <a:r>
            <a:rPr lang="en-US" sz="1400" b="1" dirty="0"/>
            <a:t>Cassandra</a:t>
          </a:r>
        </a:p>
      </dgm:t>
    </dgm:pt>
    <dgm:pt modelId="{9FB54EBA-33A6-2349-BC9C-40BB087E6B50}" type="parTrans" cxnId="{B6653277-B5DD-384B-BFCB-96F6D965D18B}">
      <dgm:prSet/>
      <dgm:spPr/>
      <dgm:t>
        <a:bodyPr/>
        <a:lstStyle/>
        <a:p>
          <a:endParaRPr lang="en-US"/>
        </a:p>
      </dgm:t>
    </dgm:pt>
    <dgm:pt modelId="{05A330CB-9865-4341-A1A8-78B664822730}" type="sibTrans" cxnId="{B6653277-B5DD-384B-BFCB-96F6D965D18B}">
      <dgm:prSet/>
      <dgm:spPr/>
      <dgm:t>
        <a:bodyPr/>
        <a:lstStyle/>
        <a:p>
          <a:endParaRPr lang="en-US"/>
        </a:p>
      </dgm:t>
    </dgm:pt>
    <dgm:pt modelId="{BCC0C078-DE1F-C843-81A7-DC205A6D1786}">
      <dgm:prSet phldrT="[Text]"/>
      <dgm:spPr/>
      <dgm:t>
        <a:bodyPr/>
        <a:lstStyle/>
        <a:p>
          <a:r>
            <a:rPr lang="en-US" dirty="0"/>
            <a:t>Distributed</a:t>
          </a:r>
        </a:p>
      </dgm:t>
    </dgm:pt>
    <dgm:pt modelId="{72C8E4D5-0579-A046-9A4F-2DA0867EA5F2}" type="parTrans" cxnId="{C510BD4F-125F-7042-9568-1AFE0D508158}">
      <dgm:prSet/>
      <dgm:spPr/>
      <dgm:t>
        <a:bodyPr/>
        <a:lstStyle/>
        <a:p>
          <a:endParaRPr lang="en-US"/>
        </a:p>
      </dgm:t>
    </dgm:pt>
    <dgm:pt modelId="{1EE8D148-894E-2D40-B428-B8F6566C7F8F}" type="sibTrans" cxnId="{C510BD4F-125F-7042-9568-1AFE0D508158}">
      <dgm:prSet/>
      <dgm:spPr/>
      <dgm:t>
        <a:bodyPr/>
        <a:lstStyle/>
        <a:p>
          <a:endParaRPr lang="en-US"/>
        </a:p>
      </dgm:t>
    </dgm:pt>
    <dgm:pt modelId="{02CB9493-84A1-E640-8610-C5EDAA48B7F8}">
      <dgm:prSet phldrT="[Text]"/>
      <dgm:spPr/>
      <dgm:t>
        <a:bodyPr/>
        <a:lstStyle/>
        <a:p>
          <a:r>
            <a:rPr lang="en-US" dirty="0"/>
            <a:t>Decentralized</a:t>
          </a:r>
        </a:p>
      </dgm:t>
    </dgm:pt>
    <dgm:pt modelId="{12D3DB9C-7862-F54E-8BB8-D18466C56814}" type="parTrans" cxnId="{304DEE2F-6225-6F40-88A8-FBB057CE097B}">
      <dgm:prSet/>
      <dgm:spPr/>
      <dgm:t>
        <a:bodyPr/>
        <a:lstStyle/>
        <a:p>
          <a:endParaRPr lang="en-US"/>
        </a:p>
      </dgm:t>
    </dgm:pt>
    <dgm:pt modelId="{F5E70EEA-4818-D248-8A3E-A1696E412694}" type="sibTrans" cxnId="{304DEE2F-6225-6F40-88A8-FBB057CE097B}">
      <dgm:prSet/>
      <dgm:spPr/>
      <dgm:t>
        <a:bodyPr/>
        <a:lstStyle/>
        <a:p>
          <a:endParaRPr lang="en-US"/>
        </a:p>
      </dgm:t>
    </dgm:pt>
    <dgm:pt modelId="{71DF9E81-85E5-6742-BD3F-65DF5691550A}">
      <dgm:prSet phldrT="[Text]"/>
      <dgm:spPr/>
      <dgm:t>
        <a:bodyPr/>
        <a:lstStyle/>
        <a:p>
          <a:r>
            <a:rPr lang="en-US" dirty="0"/>
            <a:t>Eventually Consistent</a:t>
          </a:r>
        </a:p>
      </dgm:t>
    </dgm:pt>
    <dgm:pt modelId="{E9F0AB3D-EEE8-D24B-A28A-392A7B53E973}" type="parTrans" cxnId="{CD66BBBB-7319-BB4A-AD2D-1650ADBC7F88}">
      <dgm:prSet/>
      <dgm:spPr/>
      <dgm:t>
        <a:bodyPr/>
        <a:lstStyle/>
        <a:p>
          <a:endParaRPr lang="en-US"/>
        </a:p>
      </dgm:t>
    </dgm:pt>
    <dgm:pt modelId="{91CA1968-E80A-E444-8599-D40EF85B27A9}" type="sibTrans" cxnId="{CD66BBBB-7319-BB4A-AD2D-1650ADBC7F88}">
      <dgm:prSet/>
      <dgm:spPr/>
      <dgm:t>
        <a:bodyPr/>
        <a:lstStyle/>
        <a:p>
          <a:endParaRPr lang="en-US"/>
        </a:p>
      </dgm:t>
    </dgm:pt>
    <dgm:pt modelId="{FC82CA89-1587-014B-A962-B30A49E2C879}">
      <dgm:prSet phldrT="[Text]"/>
      <dgm:spPr/>
      <dgm:t>
        <a:bodyPr/>
        <a:lstStyle/>
        <a:p>
          <a:r>
            <a:rPr lang="en-US" dirty="0"/>
            <a:t>Fault Tolerant</a:t>
          </a:r>
        </a:p>
      </dgm:t>
    </dgm:pt>
    <dgm:pt modelId="{A2F56ADF-4BF5-BC4A-85B4-EC8A2CF6A5DA}" type="parTrans" cxnId="{8ADE3E24-191C-5D4F-B092-792E58DC78A7}">
      <dgm:prSet/>
      <dgm:spPr/>
      <dgm:t>
        <a:bodyPr/>
        <a:lstStyle/>
        <a:p>
          <a:endParaRPr lang="en-US"/>
        </a:p>
      </dgm:t>
    </dgm:pt>
    <dgm:pt modelId="{BB4476B2-D782-6344-AD37-BD0DA93D2D73}" type="sibTrans" cxnId="{8ADE3E24-191C-5D4F-B092-792E58DC78A7}">
      <dgm:prSet/>
      <dgm:spPr/>
      <dgm:t>
        <a:bodyPr/>
        <a:lstStyle/>
        <a:p>
          <a:endParaRPr lang="en-US"/>
        </a:p>
      </dgm:t>
    </dgm:pt>
    <dgm:pt modelId="{AEDF8DB1-1B0B-0F49-A7AC-11CFD0504C4E}">
      <dgm:prSet phldrT="[Text]"/>
      <dgm:spPr/>
      <dgm:t>
        <a:bodyPr/>
        <a:lstStyle/>
        <a:p>
          <a:r>
            <a:rPr lang="en-US" dirty="0"/>
            <a:t>Linearly Scalable</a:t>
          </a:r>
        </a:p>
      </dgm:t>
    </dgm:pt>
    <dgm:pt modelId="{49356CC8-6780-914A-AA5B-535521FDCBD1}" type="parTrans" cxnId="{4D4B61E4-A2E7-2244-B513-2DD7A3826DC0}">
      <dgm:prSet/>
      <dgm:spPr/>
      <dgm:t>
        <a:bodyPr/>
        <a:lstStyle/>
        <a:p>
          <a:endParaRPr lang="en-US"/>
        </a:p>
      </dgm:t>
    </dgm:pt>
    <dgm:pt modelId="{DDB8AD1C-BF97-B442-A2C9-BE9F9643E36A}" type="sibTrans" cxnId="{4D4B61E4-A2E7-2244-B513-2DD7A3826DC0}">
      <dgm:prSet/>
      <dgm:spPr/>
      <dgm:t>
        <a:bodyPr/>
        <a:lstStyle/>
        <a:p>
          <a:endParaRPr lang="en-US"/>
        </a:p>
      </dgm:t>
    </dgm:pt>
    <dgm:pt modelId="{64969BBD-998B-6C48-927A-95495876AAE8}">
      <dgm:prSet phldrT="[Text]"/>
      <dgm:spPr/>
      <dgm:t>
        <a:bodyPr/>
        <a:lstStyle/>
        <a:p>
          <a:r>
            <a:rPr lang="en-US" dirty="0"/>
            <a:t>Column Oriented</a:t>
          </a:r>
        </a:p>
      </dgm:t>
    </dgm:pt>
    <dgm:pt modelId="{7976F766-7A86-E14B-AAC6-5B0E34F9FA8C}" type="parTrans" cxnId="{BF451D26-070F-3B44-92F5-543A0F2D2BF6}">
      <dgm:prSet/>
      <dgm:spPr/>
      <dgm:t>
        <a:bodyPr/>
        <a:lstStyle/>
        <a:p>
          <a:endParaRPr lang="en-US"/>
        </a:p>
      </dgm:t>
    </dgm:pt>
    <dgm:pt modelId="{30044D24-D7B9-4341-9D60-AD0C52EB1AB8}" type="sibTrans" cxnId="{BF451D26-070F-3B44-92F5-543A0F2D2BF6}">
      <dgm:prSet/>
      <dgm:spPr/>
      <dgm:t>
        <a:bodyPr/>
        <a:lstStyle/>
        <a:p>
          <a:endParaRPr lang="en-US"/>
        </a:p>
      </dgm:t>
    </dgm:pt>
    <dgm:pt modelId="{1BB8E440-DF4A-3F4D-8F6B-4B83897E35ED}" type="pres">
      <dgm:prSet presAssocID="{31EFCC1D-9F52-0749-972A-3AB48E655B91}" presName="Name0" presStyleCnt="0">
        <dgm:presLayoutVars>
          <dgm:chMax val="1"/>
          <dgm:dir/>
          <dgm:animLvl val="ctr"/>
          <dgm:resizeHandles val="exact"/>
        </dgm:presLayoutVars>
      </dgm:prSet>
      <dgm:spPr/>
    </dgm:pt>
    <dgm:pt modelId="{03232077-8961-2846-A603-6CBE1D17DA4B}" type="pres">
      <dgm:prSet presAssocID="{B3DB828E-5830-4844-B61F-1CCBD67248D2}" presName="centerShape" presStyleLbl="node0" presStyleIdx="0" presStyleCnt="1" custScaleX="128649" custScaleY="121826"/>
      <dgm:spPr/>
    </dgm:pt>
    <dgm:pt modelId="{392FBFFE-0E44-8A4F-A2D3-872BF87F9740}" type="pres">
      <dgm:prSet presAssocID="{72C8E4D5-0579-A046-9A4F-2DA0867EA5F2}" presName="parTrans" presStyleLbl="sibTrans2D1" presStyleIdx="0" presStyleCnt="6"/>
      <dgm:spPr/>
    </dgm:pt>
    <dgm:pt modelId="{FD13BB78-8E01-AD4F-91DB-B415453B26E3}" type="pres">
      <dgm:prSet presAssocID="{72C8E4D5-0579-A046-9A4F-2DA0867EA5F2}" presName="connectorText" presStyleLbl="sibTrans2D1" presStyleIdx="0" presStyleCnt="6"/>
      <dgm:spPr/>
    </dgm:pt>
    <dgm:pt modelId="{927190D2-008C-824A-AC1F-EB3C6017260E}" type="pres">
      <dgm:prSet presAssocID="{BCC0C078-DE1F-C843-81A7-DC205A6D1786}" presName="node" presStyleLbl="node1" presStyleIdx="0" presStyleCnt="6">
        <dgm:presLayoutVars>
          <dgm:bulletEnabled val="1"/>
        </dgm:presLayoutVars>
      </dgm:prSet>
      <dgm:spPr/>
    </dgm:pt>
    <dgm:pt modelId="{69AD9A3D-1825-244A-8CEE-550B6B239D58}" type="pres">
      <dgm:prSet presAssocID="{12D3DB9C-7862-F54E-8BB8-D18466C56814}" presName="parTrans" presStyleLbl="sibTrans2D1" presStyleIdx="1" presStyleCnt="6"/>
      <dgm:spPr/>
    </dgm:pt>
    <dgm:pt modelId="{EADB429F-DFC2-D84D-8AF2-DD7D6A366069}" type="pres">
      <dgm:prSet presAssocID="{12D3DB9C-7862-F54E-8BB8-D18466C56814}" presName="connectorText" presStyleLbl="sibTrans2D1" presStyleIdx="1" presStyleCnt="6"/>
      <dgm:spPr/>
    </dgm:pt>
    <dgm:pt modelId="{376CB4E2-BA0B-8843-9F43-CCAB8783932D}" type="pres">
      <dgm:prSet presAssocID="{02CB9493-84A1-E640-8610-C5EDAA48B7F8}" presName="node" presStyleLbl="node1" presStyleIdx="1" presStyleCnt="6">
        <dgm:presLayoutVars>
          <dgm:bulletEnabled val="1"/>
        </dgm:presLayoutVars>
      </dgm:prSet>
      <dgm:spPr/>
    </dgm:pt>
    <dgm:pt modelId="{3A1EB990-B180-AD4B-BBE1-9D0EA7BFB3A1}" type="pres">
      <dgm:prSet presAssocID="{E9F0AB3D-EEE8-D24B-A28A-392A7B53E973}" presName="parTrans" presStyleLbl="sibTrans2D1" presStyleIdx="2" presStyleCnt="6"/>
      <dgm:spPr/>
    </dgm:pt>
    <dgm:pt modelId="{5ACC3B8F-9DFA-784B-BA3F-C7DF75C89EC7}" type="pres">
      <dgm:prSet presAssocID="{E9F0AB3D-EEE8-D24B-A28A-392A7B53E973}" presName="connectorText" presStyleLbl="sibTrans2D1" presStyleIdx="2" presStyleCnt="6"/>
      <dgm:spPr/>
    </dgm:pt>
    <dgm:pt modelId="{02B998F8-0248-B94E-83F0-D301D09A5CD1}" type="pres">
      <dgm:prSet presAssocID="{71DF9E81-85E5-6742-BD3F-65DF5691550A}" presName="node" presStyleLbl="node1" presStyleIdx="2" presStyleCnt="6">
        <dgm:presLayoutVars>
          <dgm:bulletEnabled val="1"/>
        </dgm:presLayoutVars>
      </dgm:prSet>
      <dgm:spPr/>
    </dgm:pt>
    <dgm:pt modelId="{AE726BE5-155A-574A-A81C-3C16B0188765}" type="pres">
      <dgm:prSet presAssocID="{A2F56ADF-4BF5-BC4A-85B4-EC8A2CF6A5DA}" presName="parTrans" presStyleLbl="sibTrans2D1" presStyleIdx="3" presStyleCnt="6"/>
      <dgm:spPr/>
    </dgm:pt>
    <dgm:pt modelId="{CEACE976-CAA6-9744-8628-2D8879C7B78A}" type="pres">
      <dgm:prSet presAssocID="{A2F56ADF-4BF5-BC4A-85B4-EC8A2CF6A5DA}" presName="connectorText" presStyleLbl="sibTrans2D1" presStyleIdx="3" presStyleCnt="6"/>
      <dgm:spPr/>
    </dgm:pt>
    <dgm:pt modelId="{293E2738-CCAA-134E-BCAE-2AFF02E78867}" type="pres">
      <dgm:prSet presAssocID="{FC82CA89-1587-014B-A962-B30A49E2C879}" presName="node" presStyleLbl="node1" presStyleIdx="3" presStyleCnt="6">
        <dgm:presLayoutVars>
          <dgm:bulletEnabled val="1"/>
        </dgm:presLayoutVars>
      </dgm:prSet>
      <dgm:spPr/>
    </dgm:pt>
    <dgm:pt modelId="{F1AB70AD-217E-1A42-BC07-C7866CA6AAEB}" type="pres">
      <dgm:prSet presAssocID="{49356CC8-6780-914A-AA5B-535521FDCBD1}" presName="parTrans" presStyleLbl="sibTrans2D1" presStyleIdx="4" presStyleCnt="6"/>
      <dgm:spPr/>
    </dgm:pt>
    <dgm:pt modelId="{62E97AB9-137F-9142-AEE7-C59536DCA003}" type="pres">
      <dgm:prSet presAssocID="{49356CC8-6780-914A-AA5B-535521FDCBD1}" presName="connectorText" presStyleLbl="sibTrans2D1" presStyleIdx="4" presStyleCnt="6"/>
      <dgm:spPr/>
    </dgm:pt>
    <dgm:pt modelId="{C7EBBB41-FC9F-C445-A326-A4483B3FE1BB}" type="pres">
      <dgm:prSet presAssocID="{AEDF8DB1-1B0B-0F49-A7AC-11CFD0504C4E}" presName="node" presStyleLbl="node1" presStyleIdx="4" presStyleCnt="6">
        <dgm:presLayoutVars>
          <dgm:bulletEnabled val="1"/>
        </dgm:presLayoutVars>
      </dgm:prSet>
      <dgm:spPr/>
    </dgm:pt>
    <dgm:pt modelId="{64EB8BB6-9380-D840-BA4D-BA506391BEC0}" type="pres">
      <dgm:prSet presAssocID="{7976F766-7A86-E14B-AAC6-5B0E34F9FA8C}" presName="parTrans" presStyleLbl="sibTrans2D1" presStyleIdx="5" presStyleCnt="6"/>
      <dgm:spPr/>
    </dgm:pt>
    <dgm:pt modelId="{F9CE3DE2-460F-2E40-B432-6F1F8E6DA1F9}" type="pres">
      <dgm:prSet presAssocID="{7976F766-7A86-E14B-AAC6-5B0E34F9FA8C}" presName="connectorText" presStyleLbl="sibTrans2D1" presStyleIdx="5" presStyleCnt="6"/>
      <dgm:spPr/>
    </dgm:pt>
    <dgm:pt modelId="{DF81957B-E3B0-A94A-AE4D-E82624188BFD}" type="pres">
      <dgm:prSet presAssocID="{64969BBD-998B-6C48-927A-95495876AAE8}" presName="node" presStyleLbl="node1" presStyleIdx="5" presStyleCnt="6">
        <dgm:presLayoutVars>
          <dgm:bulletEnabled val="1"/>
        </dgm:presLayoutVars>
      </dgm:prSet>
      <dgm:spPr/>
    </dgm:pt>
  </dgm:ptLst>
  <dgm:cxnLst>
    <dgm:cxn modelId="{B0C44F07-5C05-AB46-8C1D-8F3B97587850}" type="presOf" srcId="{B3DB828E-5830-4844-B61F-1CCBD67248D2}" destId="{03232077-8961-2846-A603-6CBE1D17DA4B}" srcOrd="0" destOrd="0" presId="urn:microsoft.com/office/officeart/2005/8/layout/radial5"/>
    <dgm:cxn modelId="{4B1FBA09-2A7C-FD48-86C0-3BAB3E0BD292}" type="presOf" srcId="{E9F0AB3D-EEE8-D24B-A28A-392A7B53E973}" destId="{5ACC3B8F-9DFA-784B-BA3F-C7DF75C89EC7}" srcOrd="1" destOrd="0" presId="urn:microsoft.com/office/officeart/2005/8/layout/radial5"/>
    <dgm:cxn modelId="{2D93D00E-1ADD-3B4A-8F0E-6117CD313C4B}" type="presOf" srcId="{7976F766-7A86-E14B-AAC6-5B0E34F9FA8C}" destId="{64EB8BB6-9380-D840-BA4D-BA506391BEC0}" srcOrd="0" destOrd="0" presId="urn:microsoft.com/office/officeart/2005/8/layout/radial5"/>
    <dgm:cxn modelId="{F72A1C10-3CAC-5B40-9858-C2121A524660}" type="presOf" srcId="{64969BBD-998B-6C48-927A-95495876AAE8}" destId="{DF81957B-E3B0-A94A-AE4D-E82624188BFD}" srcOrd="0" destOrd="0" presId="urn:microsoft.com/office/officeart/2005/8/layout/radial5"/>
    <dgm:cxn modelId="{A63E0316-D953-654C-99F2-38DF15BCFB6D}" type="presOf" srcId="{12D3DB9C-7862-F54E-8BB8-D18466C56814}" destId="{69AD9A3D-1825-244A-8CEE-550B6B239D58}" srcOrd="0" destOrd="0" presId="urn:microsoft.com/office/officeart/2005/8/layout/radial5"/>
    <dgm:cxn modelId="{8ADE3E24-191C-5D4F-B092-792E58DC78A7}" srcId="{B3DB828E-5830-4844-B61F-1CCBD67248D2}" destId="{FC82CA89-1587-014B-A962-B30A49E2C879}" srcOrd="3" destOrd="0" parTransId="{A2F56ADF-4BF5-BC4A-85B4-EC8A2CF6A5DA}" sibTransId="{BB4476B2-D782-6344-AD37-BD0DA93D2D73}"/>
    <dgm:cxn modelId="{32102D25-DF83-1C47-98E6-E598D1BAE4F5}" type="presOf" srcId="{E9F0AB3D-EEE8-D24B-A28A-392A7B53E973}" destId="{3A1EB990-B180-AD4B-BBE1-9D0EA7BFB3A1}" srcOrd="0" destOrd="0" presId="urn:microsoft.com/office/officeart/2005/8/layout/radial5"/>
    <dgm:cxn modelId="{BF451D26-070F-3B44-92F5-543A0F2D2BF6}" srcId="{B3DB828E-5830-4844-B61F-1CCBD67248D2}" destId="{64969BBD-998B-6C48-927A-95495876AAE8}" srcOrd="5" destOrd="0" parTransId="{7976F766-7A86-E14B-AAC6-5B0E34F9FA8C}" sibTransId="{30044D24-D7B9-4341-9D60-AD0C52EB1AB8}"/>
    <dgm:cxn modelId="{304DEE2F-6225-6F40-88A8-FBB057CE097B}" srcId="{B3DB828E-5830-4844-B61F-1CCBD67248D2}" destId="{02CB9493-84A1-E640-8610-C5EDAA48B7F8}" srcOrd="1" destOrd="0" parTransId="{12D3DB9C-7862-F54E-8BB8-D18466C56814}" sibTransId="{F5E70EEA-4818-D248-8A3E-A1696E412694}"/>
    <dgm:cxn modelId="{847C4E45-90D1-9C41-9CF9-369DB9538AF6}" type="presOf" srcId="{49356CC8-6780-914A-AA5B-535521FDCBD1}" destId="{62E97AB9-137F-9142-AEE7-C59536DCA003}" srcOrd="1" destOrd="0" presId="urn:microsoft.com/office/officeart/2005/8/layout/radial5"/>
    <dgm:cxn modelId="{C510BD4F-125F-7042-9568-1AFE0D508158}" srcId="{B3DB828E-5830-4844-B61F-1CCBD67248D2}" destId="{BCC0C078-DE1F-C843-81A7-DC205A6D1786}" srcOrd="0" destOrd="0" parTransId="{72C8E4D5-0579-A046-9A4F-2DA0867EA5F2}" sibTransId="{1EE8D148-894E-2D40-B428-B8F6566C7F8F}"/>
    <dgm:cxn modelId="{5E32C373-D2A8-E54C-9CF2-960954A8664F}" type="presOf" srcId="{31EFCC1D-9F52-0749-972A-3AB48E655B91}" destId="{1BB8E440-DF4A-3F4D-8F6B-4B83897E35ED}" srcOrd="0" destOrd="0" presId="urn:microsoft.com/office/officeart/2005/8/layout/radial5"/>
    <dgm:cxn modelId="{06AF4974-C59B-A04A-9B4D-6305D64EB2C8}" type="presOf" srcId="{FC82CA89-1587-014B-A962-B30A49E2C879}" destId="{293E2738-CCAA-134E-BCAE-2AFF02E78867}" srcOrd="0" destOrd="0" presId="urn:microsoft.com/office/officeart/2005/8/layout/radial5"/>
    <dgm:cxn modelId="{B6653277-B5DD-384B-BFCB-96F6D965D18B}" srcId="{31EFCC1D-9F52-0749-972A-3AB48E655B91}" destId="{B3DB828E-5830-4844-B61F-1CCBD67248D2}" srcOrd="0" destOrd="0" parTransId="{9FB54EBA-33A6-2349-BC9C-40BB087E6B50}" sibTransId="{05A330CB-9865-4341-A1A8-78B664822730}"/>
    <dgm:cxn modelId="{72E25187-0EF5-084E-BD08-F6CB888403EF}" type="presOf" srcId="{A2F56ADF-4BF5-BC4A-85B4-EC8A2CF6A5DA}" destId="{AE726BE5-155A-574A-A81C-3C16B0188765}" srcOrd="0" destOrd="0" presId="urn:microsoft.com/office/officeart/2005/8/layout/radial5"/>
    <dgm:cxn modelId="{A0972A8A-C5F4-FD4B-8355-032416591D9B}" type="presOf" srcId="{A2F56ADF-4BF5-BC4A-85B4-EC8A2CF6A5DA}" destId="{CEACE976-CAA6-9744-8628-2D8879C7B78A}" srcOrd="1" destOrd="0" presId="urn:microsoft.com/office/officeart/2005/8/layout/radial5"/>
    <dgm:cxn modelId="{CDCE7F8C-DEB6-4B41-BB34-7868C31F12CB}" type="presOf" srcId="{71DF9E81-85E5-6742-BD3F-65DF5691550A}" destId="{02B998F8-0248-B94E-83F0-D301D09A5CD1}" srcOrd="0" destOrd="0" presId="urn:microsoft.com/office/officeart/2005/8/layout/radial5"/>
    <dgm:cxn modelId="{93072899-1B23-514D-B5B8-862B0584518E}" type="presOf" srcId="{7976F766-7A86-E14B-AAC6-5B0E34F9FA8C}" destId="{F9CE3DE2-460F-2E40-B432-6F1F8E6DA1F9}" srcOrd="1" destOrd="0" presId="urn:microsoft.com/office/officeart/2005/8/layout/radial5"/>
    <dgm:cxn modelId="{CD66BBBB-7319-BB4A-AD2D-1650ADBC7F88}" srcId="{B3DB828E-5830-4844-B61F-1CCBD67248D2}" destId="{71DF9E81-85E5-6742-BD3F-65DF5691550A}" srcOrd="2" destOrd="0" parTransId="{E9F0AB3D-EEE8-D24B-A28A-392A7B53E973}" sibTransId="{91CA1968-E80A-E444-8599-D40EF85B27A9}"/>
    <dgm:cxn modelId="{9192B7DA-A312-F845-AE88-11336BE76A3D}" type="presOf" srcId="{72C8E4D5-0579-A046-9A4F-2DA0867EA5F2}" destId="{FD13BB78-8E01-AD4F-91DB-B415453B26E3}" srcOrd="1" destOrd="0" presId="urn:microsoft.com/office/officeart/2005/8/layout/radial5"/>
    <dgm:cxn modelId="{4D4B61E4-A2E7-2244-B513-2DD7A3826DC0}" srcId="{B3DB828E-5830-4844-B61F-1CCBD67248D2}" destId="{AEDF8DB1-1B0B-0F49-A7AC-11CFD0504C4E}" srcOrd="4" destOrd="0" parTransId="{49356CC8-6780-914A-AA5B-535521FDCBD1}" sibTransId="{DDB8AD1C-BF97-B442-A2C9-BE9F9643E36A}"/>
    <dgm:cxn modelId="{4BF96FE4-BCD1-DD4F-8044-2C84F9831AC8}" type="presOf" srcId="{12D3DB9C-7862-F54E-8BB8-D18466C56814}" destId="{EADB429F-DFC2-D84D-8AF2-DD7D6A366069}" srcOrd="1" destOrd="0" presId="urn:microsoft.com/office/officeart/2005/8/layout/radial5"/>
    <dgm:cxn modelId="{95AF64F6-F8CC-E748-9DFF-7619C91C7078}" type="presOf" srcId="{AEDF8DB1-1B0B-0F49-A7AC-11CFD0504C4E}" destId="{C7EBBB41-FC9F-C445-A326-A4483B3FE1BB}" srcOrd="0" destOrd="0" presId="urn:microsoft.com/office/officeart/2005/8/layout/radial5"/>
    <dgm:cxn modelId="{8ECAB7F6-E495-3549-846D-58CE0ACE55A0}" type="presOf" srcId="{49356CC8-6780-914A-AA5B-535521FDCBD1}" destId="{F1AB70AD-217E-1A42-BC07-C7866CA6AAEB}" srcOrd="0" destOrd="0" presId="urn:microsoft.com/office/officeart/2005/8/layout/radial5"/>
    <dgm:cxn modelId="{9FE3D5F6-9BB1-484A-B9D8-130793EE279D}" type="presOf" srcId="{02CB9493-84A1-E640-8610-C5EDAA48B7F8}" destId="{376CB4E2-BA0B-8843-9F43-CCAB8783932D}" srcOrd="0" destOrd="0" presId="urn:microsoft.com/office/officeart/2005/8/layout/radial5"/>
    <dgm:cxn modelId="{07B84FF8-4962-144F-9190-CFD5854757FA}" type="presOf" srcId="{BCC0C078-DE1F-C843-81A7-DC205A6D1786}" destId="{927190D2-008C-824A-AC1F-EB3C6017260E}" srcOrd="0" destOrd="0" presId="urn:microsoft.com/office/officeart/2005/8/layout/radial5"/>
    <dgm:cxn modelId="{3EE858FB-6EB6-0B41-9EEF-2AFC72D25E18}" type="presOf" srcId="{72C8E4D5-0579-A046-9A4F-2DA0867EA5F2}" destId="{392FBFFE-0E44-8A4F-A2D3-872BF87F9740}" srcOrd="0" destOrd="0" presId="urn:microsoft.com/office/officeart/2005/8/layout/radial5"/>
    <dgm:cxn modelId="{1BA153AA-63F2-CC42-A38B-673A4527CCA2}" type="presParOf" srcId="{1BB8E440-DF4A-3F4D-8F6B-4B83897E35ED}" destId="{03232077-8961-2846-A603-6CBE1D17DA4B}" srcOrd="0" destOrd="0" presId="urn:microsoft.com/office/officeart/2005/8/layout/radial5"/>
    <dgm:cxn modelId="{14451A63-33E6-0F4B-99BE-EEDB7B877948}" type="presParOf" srcId="{1BB8E440-DF4A-3F4D-8F6B-4B83897E35ED}" destId="{392FBFFE-0E44-8A4F-A2D3-872BF87F9740}" srcOrd="1" destOrd="0" presId="urn:microsoft.com/office/officeart/2005/8/layout/radial5"/>
    <dgm:cxn modelId="{621303EC-8CD1-3F43-A2D5-2521CF45AD6B}" type="presParOf" srcId="{392FBFFE-0E44-8A4F-A2D3-872BF87F9740}" destId="{FD13BB78-8E01-AD4F-91DB-B415453B26E3}" srcOrd="0" destOrd="0" presId="urn:microsoft.com/office/officeart/2005/8/layout/radial5"/>
    <dgm:cxn modelId="{BB96A2EF-DB9A-DE40-836A-B0442B669BD2}" type="presParOf" srcId="{1BB8E440-DF4A-3F4D-8F6B-4B83897E35ED}" destId="{927190D2-008C-824A-AC1F-EB3C6017260E}" srcOrd="2" destOrd="0" presId="urn:microsoft.com/office/officeart/2005/8/layout/radial5"/>
    <dgm:cxn modelId="{99F3328C-5EB3-ED48-8782-856A978A15BE}" type="presParOf" srcId="{1BB8E440-DF4A-3F4D-8F6B-4B83897E35ED}" destId="{69AD9A3D-1825-244A-8CEE-550B6B239D58}" srcOrd="3" destOrd="0" presId="urn:microsoft.com/office/officeart/2005/8/layout/radial5"/>
    <dgm:cxn modelId="{00F76C46-A7BD-8A4F-8BDD-C54C9EE45B22}" type="presParOf" srcId="{69AD9A3D-1825-244A-8CEE-550B6B239D58}" destId="{EADB429F-DFC2-D84D-8AF2-DD7D6A366069}" srcOrd="0" destOrd="0" presId="urn:microsoft.com/office/officeart/2005/8/layout/radial5"/>
    <dgm:cxn modelId="{56F76EEF-64F9-9344-9826-10613368921B}" type="presParOf" srcId="{1BB8E440-DF4A-3F4D-8F6B-4B83897E35ED}" destId="{376CB4E2-BA0B-8843-9F43-CCAB8783932D}" srcOrd="4" destOrd="0" presId="urn:microsoft.com/office/officeart/2005/8/layout/radial5"/>
    <dgm:cxn modelId="{A5C3FE65-BA5D-4F4A-8AED-D4C9CEF09D57}" type="presParOf" srcId="{1BB8E440-DF4A-3F4D-8F6B-4B83897E35ED}" destId="{3A1EB990-B180-AD4B-BBE1-9D0EA7BFB3A1}" srcOrd="5" destOrd="0" presId="urn:microsoft.com/office/officeart/2005/8/layout/radial5"/>
    <dgm:cxn modelId="{7D9E807A-93CC-FE44-AF22-497FE46D8568}" type="presParOf" srcId="{3A1EB990-B180-AD4B-BBE1-9D0EA7BFB3A1}" destId="{5ACC3B8F-9DFA-784B-BA3F-C7DF75C89EC7}" srcOrd="0" destOrd="0" presId="urn:microsoft.com/office/officeart/2005/8/layout/radial5"/>
    <dgm:cxn modelId="{9DB323CF-D345-FB46-BC4E-5F04C812EC53}" type="presParOf" srcId="{1BB8E440-DF4A-3F4D-8F6B-4B83897E35ED}" destId="{02B998F8-0248-B94E-83F0-D301D09A5CD1}" srcOrd="6" destOrd="0" presId="urn:microsoft.com/office/officeart/2005/8/layout/radial5"/>
    <dgm:cxn modelId="{09148251-4034-BF49-A55E-92A3C2D7279F}" type="presParOf" srcId="{1BB8E440-DF4A-3F4D-8F6B-4B83897E35ED}" destId="{AE726BE5-155A-574A-A81C-3C16B0188765}" srcOrd="7" destOrd="0" presId="urn:microsoft.com/office/officeart/2005/8/layout/radial5"/>
    <dgm:cxn modelId="{19432B1E-2A8A-A64C-82C8-74ED3FD4CF5A}" type="presParOf" srcId="{AE726BE5-155A-574A-A81C-3C16B0188765}" destId="{CEACE976-CAA6-9744-8628-2D8879C7B78A}" srcOrd="0" destOrd="0" presId="urn:microsoft.com/office/officeart/2005/8/layout/radial5"/>
    <dgm:cxn modelId="{5AD502B8-B4D6-6F4C-B2D9-7C32A44BD39C}" type="presParOf" srcId="{1BB8E440-DF4A-3F4D-8F6B-4B83897E35ED}" destId="{293E2738-CCAA-134E-BCAE-2AFF02E78867}" srcOrd="8" destOrd="0" presId="urn:microsoft.com/office/officeart/2005/8/layout/radial5"/>
    <dgm:cxn modelId="{37769936-3584-A043-8FF6-AC33A812319F}" type="presParOf" srcId="{1BB8E440-DF4A-3F4D-8F6B-4B83897E35ED}" destId="{F1AB70AD-217E-1A42-BC07-C7866CA6AAEB}" srcOrd="9" destOrd="0" presId="urn:microsoft.com/office/officeart/2005/8/layout/radial5"/>
    <dgm:cxn modelId="{FA3EF51B-38CE-E240-877E-5DAA297CA913}" type="presParOf" srcId="{F1AB70AD-217E-1A42-BC07-C7866CA6AAEB}" destId="{62E97AB9-137F-9142-AEE7-C59536DCA003}" srcOrd="0" destOrd="0" presId="urn:microsoft.com/office/officeart/2005/8/layout/radial5"/>
    <dgm:cxn modelId="{86EF67DC-7EF4-C741-BA37-E4C24E4A2E76}" type="presParOf" srcId="{1BB8E440-DF4A-3F4D-8F6B-4B83897E35ED}" destId="{C7EBBB41-FC9F-C445-A326-A4483B3FE1BB}" srcOrd="10" destOrd="0" presId="urn:microsoft.com/office/officeart/2005/8/layout/radial5"/>
    <dgm:cxn modelId="{73B1A1F3-9AAF-CC42-B215-47229865BA58}" type="presParOf" srcId="{1BB8E440-DF4A-3F4D-8F6B-4B83897E35ED}" destId="{64EB8BB6-9380-D840-BA4D-BA506391BEC0}" srcOrd="11" destOrd="0" presId="urn:microsoft.com/office/officeart/2005/8/layout/radial5"/>
    <dgm:cxn modelId="{F3AE01F3-0999-4242-A2B7-583295D35439}" type="presParOf" srcId="{64EB8BB6-9380-D840-BA4D-BA506391BEC0}" destId="{F9CE3DE2-460F-2E40-B432-6F1F8E6DA1F9}" srcOrd="0" destOrd="0" presId="urn:microsoft.com/office/officeart/2005/8/layout/radial5"/>
    <dgm:cxn modelId="{D0ACA847-D4ED-5F46-B572-D3ECD94F1079}" type="presParOf" srcId="{1BB8E440-DF4A-3F4D-8F6B-4B83897E35ED}" destId="{DF81957B-E3B0-A94A-AE4D-E82624188BFD}" srcOrd="1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48B5D0-57DA-4B4F-9F83-B67ACFEC12EC}" type="doc">
      <dgm:prSet loTypeId="urn:microsoft.com/office/officeart/2005/8/layout/radial6" loCatId="" qsTypeId="urn:microsoft.com/office/officeart/2005/8/quickstyle/3D1" qsCatId="3D" csTypeId="urn:microsoft.com/office/officeart/2005/8/colors/accent1_2" csCatId="accent1" phldr="1"/>
      <dgm:spPr/>
      <dgm:t>
        <a:bodyPr/>
        <a:lstStyle/>
        <a:p>
          <a:endParaRPr lang="en-US"/>
        </a:p>
      </dgm:t>
    </dgm:pt>
    <dgm:pt modelId="{389911D6-0112-1C48-8EFA-99CFA914D84B}">
      <dgm:prSet phldrT="[Text]"/>
      <dgm:spPr/>
      <dgm:t>
        <a:bodyPr/>
        <a:lstStyle/>
        <a:p>
          <a:r>
            <a:rPr lang="en-US" dirty="0"/>
            <a:t>Key Types</a:t>
          </a:r>
        </a:p>
      </dgm:t>
    </dgm:pt>
    <dgm:pt modelId="{43159D5D-B0DA-8043-BC59-25046A2FEAD2}" type="parTrans" cxnId="{0FBEE9FB-F380-D44B-86FD-D0C589183E05}">
      <dgm:prSet/>
      <dgm:spPr/>
      <dgm:t>
        <a:bodyPr/>
        <a:lstStyle/>
        <a:p>
          <a:endParaRPr lang="en-US"/>
        </a:p>
      </dgm:t>
    </dgm:pt>
    <dgm:pt modelId="{6B4E9307-7FB4-9C4F-B18F-8B4E286EBC8A}" type="sibTrans" cxnId="{0FBEE9FB-F380-D44B-86FD-D0C589183E05}">
      <dgm:prSet/>
      <dgm:spPr/>
      <dgm:t>
        <a:bodyPr/>
        <a:lstStyle/>
        <a:p>
          <a:endParaRPr lang="en-US"/>
        </a:p>
      </dgm:t>
    </dgm:pt>
    <dgm:pt modelId="{D629968D-5869-B846-AD13-56CFA40408AC}">
      <dgm:prSet phldrT="[Text]"/>
      <dgm:spPr/>
      <dgm:t>
        <a:bodyPr/>
        <a:lstStyle/>
        <a:p>
          <a:r>
            <a:rPr lang="en-US" dirty="0"/>
            <a:t>Primary Key</a:t>
          </a:r>
        </a:p>
      </dgm:t>
    </dgm:pt>
    <dgm:pt modelId="{1BB790CF-6468-E843-A05E-B06F2F86B2C0}" type="parTrans" cxnId="{9F127CCC-389E-E247-8526-7AC4D04EE59C}">
      <dgm:prSet/>
      <dgm:spPr/>
      <dgm:t>
        <a:bodyPr/>
        <a:lstStyle/>
        <a:p>
          <a:endParaRPr lang="en-US"/>
        </a:p>
      </dgm:t>
    </dgm:pt>
    <dgm:pt modelId="{213EF0BE-0026-C94D-9D66-D6957DFF18A9}" type="sibTrans" cxnId="{9F127CCC-389E-E247-8526-7AC4D04EE59C}">
      <dgm:prSet/>
      <dgm:spPr/>
      <dgm:t>
        <a:bodyPr/>
        <a:lstStyle/>
        <a:p>
          <a:endParaRPr lang="en-US"/>
        </a:p>
      </dgm:t>
    </dgm:pt>
    <dgm:pt modelId="{7A8BFB8A-BF97-1840-8217-9479C321D288}">
      <dgm:prSet phldrT="[Text]"/>
      <dgm:spPr/>
      <dgm:t>
        <a:bodyPr/>
        <a:lstStyle/>
        <a:p>
          <a:r>
            <a:rPr lang="en-US" dirty="0"/>
            <a:t>Composite Key</a:t>
          </a:r>
        </a:p>
      </dgm:t>
    </dgm:pt>
    <dgm:pt modelId="{3881C06B-0B7A-6B44-B002-F66ED50EB05D}" type="parTrans" cxnId="{14C98C89-794A-A740-8600-8C052061E3A0}">
      <dgm:prSet/>
      <dgm:spPr/>
      <dgm:t>
        <a:bodyPr/>
        <a:lstStyle/>
        <a:p>
          <a:endParaRPr lang="en-US"/>
        </a:p>
      </dgm:t>
    </dgm:pt>
    <dgm:pt modelId="{5FA6E796-50EB-3542-9160-DE4CA900F45E}" type="sibTrans" cxnId="{14C98C89-794A-A740-8600-8C052061E3A0}">
      <dgm:prSet/>
      <dgm:spPr/>
      <dgm:t>
        <a:bodyPr/>
        <a:lstStyle/>
        <a:p>
          <a:endParaRPr lang="en-US"/>
        </a:p>
      </dgm:t>
    </dgm:pt>
    <dgm:pt modelId="{00554BB4-DEEC-3541-995D-C6E47085D202}">
      <dgm:prSet phldrT="[Text]"/>
      <dgm:spPr/>
      <dgm:t>
        <a:bodyPr/>
        <a:lstStyle/>
        <a:p>
          <a:r>
            <a:rPr lang="en-US" dirty="0"/>
            <a:t>Partition/Row Key</a:t>
          </a:r>
        </a:p>
      </dgm:t>
    </dgm:pt>
    <dgm:pt modelId="{82FCCD15-D6A8-A54B-93F1-C8A9C415EAF5}" type="parTrans" cxnId="{E377576A-79D0-7D44-8CFE-628CC5E54B9C}">
      <dgm:prSet/>
      <dgm:spPr/>
      <dgm:t>
        <a:bodyPr/>
        <a:lstStyle/>
        <a:p>
          <a:endParaRPr lang="en-US"/>
        </a:p>
      </dgm:t>
    </dgm:pt>
    <dgm:pt modelId="{62CC50C7-266E-2F49-923F-C93699404589}" type="sibTrans" cxnId="{E377576A-79D0-7D44-8CFE-628CC5E54B9C}">
      <dgm:prSet/>
      <dgm:spPr/>
      <dgm:t>
        <a:bodyPr/>
        <a:lstStyle/>
        <a:p>
          <a:endParaRPr lang="en-US"/>
        </a:p>
      </dgm:t>
    </dgm:pt>
    <dgm:pt modelId="{C9CFE61A-DA57-D244-A8AA-05529EEFF640}">
      <dgm:prSet phldrT="[Text]"/>
      <dgm:spPr/>
      <dgm:t>
        <a:bodyPr/>
        <a:lstStyle/>
        <a:p>
          <a:r>
            <a:rPr lang="en-US" dirty="0"/>
            <a:t>Clustering Key</a:t>
          </a:r>
        </a:p>
      </dgm:t>
    </dgm:pt>
    <dgm:pt modelId="{9F20B2A6-CB00-294D-9AF2-74A92C10BB83}" type="parTrans" cxnId="{0CE674CE-8F22-EE44-AD36-4CD69AB6694D}">
      <dgm:prSet/>
      <dgm:spPr/>
      <dgm:t>
        <a:bodyPr/>
        <a:lstStyle/>
        <a:p>
          <a:endParaRPr lang="en-US"/>
        </a:p>
      </dgm:t>
    </dgm:pt>
    <dgm:pt modelId="{1AA87D0B-67F3-984E-B056-FA7B66D55AB9}" type="sibTrans" cxnId="{0CE674CE-8F22-EE44-AD36-4CD69AB6694D}">
      <dgm:prSet/>
      <dgm:spPr/>
      <dgm:t>
        <a:bodyPr/>
        <a:lstStyle/>
        <a:p>
          <a:endParaRPr lang="en-US"/>
        </a:p>
      </dgm:t>
    </dgm:pt>
    <dgm:pt modelId="{B0C6B219-B12A-486D-BED0-3DBD416E48C7}">
      <dgm:prSet/>
      <dgm:spPr/>
    </dgm:pt>
    <dgm:pt modelId="{A513EF74-102B-47D6-899D-DAB1D11264CA}" type="parTrans" cxnId="{7AD9E6B6-10B1-4FE5-9A47-2B1590DE2E63}">
      <dgm:prSet/>
      <dgm:spPr/>
      <dgm:t>
        <a:bodyPr/>
        <a:lstStyle/>
        <a:p>
          <a:endParaRPr lang="en-CA"/>
        </a:p>
      </dgm:t>
    </dgm:pt>
    <dgm:pt modelId="{17626680-8EEF-4AD2-9AEC-2364B35EB341}" type="sibTrans" cxnId="{7AD9E6B6-10B1-4FE5-9A47-2B1590DE2E63}">
      <dgm:prSet/>
      <dgm:spPr/>
      <dgm:t>
        <a:bodyPr/>
        <a:lstStyle/>
        <a:p>
          <a:endParaRPr lang="en-CA"/>
        </a:p>
      </dgm:t>
    </dgm:pt>
    <dgm:pt modelId="{EA1BE430-0714-9D47-A006-FA08EC13CC10}" type="pres">
      <dgm:prSet presAssocID="{6D48B5D0-57DA-4B4F-9F83-B67ACFEC12EC}" presName="Name0" presStyleCnt="0">
        <dgm:presLayoutVars>
          <dgm:chMax val="1"/>
          <dgm:dir/>
          <dgm:animLvl val="ctr"/>
          <dgm:resizeHandles val="exact"/>
        </dgm:presLayoutVars>
      </dgm:prSet>
      <dgm:spPr/>
    </dgm:pt>
    <dgm:pt modelId="{7F916EA5-E95D-7841-BDDE-FEE999964CD2}" type="pres">
      <dgm:prSet presAssocID="{389911D6-0112-1C48-8EFA-99CFA914D84B}" presName="centerShape" presStyleLbl="node0" presStyleIdx="0" presStyleCnt="1"/>
      <dgm:spPr/>
    </dgm:pt>
    <dgm:pt modelId="{7D1A40C6-DC5A-1E4F-9B4A-58A0710AC99C}" type="pres">
      <dgm:prSet presAssocID="{D629968D-5869-B846-AD13-56CFA40408AC}" presName="node" presStyleLbl="node1" presStyleIdx="0" presStyleCnt="4">
        <dgm:presLayoutVars>
          <dgm:bulletEnabled val="1"/>
        </dgm:presLayoutVars>
      </dgm:prSet>
      <dgm:spPr/>
    </dgm:pt>
    <dgm:pt modelId="{E7F2DF08-862E-F540-82FC-F8801BE010E5}" type="pres">
      <dgm:prSet presAssocID="{D629968D-5869-B846-AD13-56CFA40408AC}" presName="dummy" presStyleCnt="0"/>
      <dgm:spPr/>
    </dgm:pt>
    <dgm:pt modelId="{78784EFC-6A65-1545-8837-768A7A205DCA}" type="pres">
      <dgm:prSet presAssocID="{213EF0BE-0026-C94D-9D66-D6957DFF18A9}" presName="sibTrans" presStyleLbl="sibTrans2D1" presStyleIdx="0" presStyleCnt="4"/>
      <dgm:spPr/>
    </dgm:pt>
    <dgm:pt modelId="{2FE433EB-E721-2A4C-B2FA-4BCEF1756242}" type="pres">
      <dgm:prSet presAssocID="{7A8BFB8A-BF97-1840-8217-9479C321D288}" presName="node" presStyleLbl="node1" presStyleIdx="1" presStyleCnt="4">
        <dgm:presLayoutVars>
          <dgm:bulletEnabled val="1"/>
        </dgm:presLayoutVars>
      </dgm:prSet>
      <dgm:spPr/>
    </dgm:pt>
    <dgm:pt modelId="{CA78ADE4-990F-CE4D-82D5-C848CB1AF5C4}" type="pres">
      <dgm:prSet presAssocID="{7A8BFB8A-BF97-1840-8217-9479C321D288}" presName="dummy" presStyleCnt="0"/>
      <dgm:spPr/>
    </dgm:pt>
    <dgm:pt modelId="{E0690255-561C-904B-9458-B66B2E759D4B}" type="pres">
      <dgm:prSet presAssocID="{5FA6E796-50EB-3542-9160-DE4CA900F45E}" presName="sibTrans" presStyleLbl="sibTrans2D1" presStyleIdx="1" presStyleCnt="4"/>
      <dgm:spPr/>
    </dgm:pt>
    <dgm:pt modelId="{E7CA3837-34D8-3E42-B976-3CC5FF241C4F}" type="pres">
      <dgm:prSet presAssocID="{00554BB4-DEEC-3541-995D-C6E47085D202}" presName="node" presStyleLbl="node1" presStyleIdx="2" presStyleCnt="4">
        <dgm:presLayoutVars>
          <dgm:bulletEnabled val="1"/>
        </dgm:presLayoutVars>
      </dgm:prSet>
      <dgm:spPr/>
    </dgm:pt>
    <dgm:pt modelId="{9D9A98E9-7CF0-7546-B050-418252ABE54A}" type="pres">
      <dgm:prSet presAssocID="{00554BB4-DEEC-3541-995D-C6E47085D202}" presName="dummy" presStyleCnt="0"/>
      <dgm:spPr/>
    </dgm:pt>
    <dgm:pt modelId="{26151730-3AC1-AA45-A197-1CD0B59FB711}" type="pres">
      <dgm:prSet presAssocID="{62CC50C7-266E-2F49-923F-C93699404589}" presName="sibTrans" presStyleLbl="sibTrans2D1" presStyleIdx="2" presStyleCnt="4"/>
      <dgm:spPr/>
    </dgm:pt>
    <dgm:pt modelId="{B9C1CA71-3BD7-1245-B8CE-8AF0B2087C37}" type="pres">
      <dgm:prSet presAssocID="{C9CFE61A-DA57-D244-A8AA-05529EEFF640}" presName="node" presStyleLbl="node1" presStyleIdx="3" presStyleCnt="4">
        <dgm:presLayoutVars>
          <dgm:bulletEnabled val="1"/>
        </dgm:presLayoutVars>
      </dgm:prSet>
      <dgm:spPr/>
    </dgm:pt>
    <dgm:pt modelId="{1076DD2F-B56C-9E4B-A5EB-2B0D21E2EE26}" type="pres">
      <dgm:prSet presAssocID="{C9CFE61A-DA57-D244-A8AA-05529EEFF640}" presName="dummy" presStyleCnt="0"/>
      <dgm:spPr/>
    </dgm:pt>
    <dgm:pt modelId="{5E29AB3F-0E04-354B-A741-A8C3FAEDBDBB}" type="pres">
      <dgm:prSet presAssocID="{1AA87D0B-67F3-984E-B056-FA7B66D55AB9}" presName="sibTrans" presStyleLbl="sibTrans2D1" presStyleIdx="3" presStyleCnt="4"/>
      <dgm:spPr/>
    </dgm:pt>
  </dgm:ptLst>
  <dgm:cxnLst>
    <dgm:cxn modelId="{A56DE204-2B5B-AA41-B0ED-F84D6C5CF2ED}" type="presOf" srcId="{62CC50C7-266E-2F49-923F-C93699404589}" destId="{26151730-3AC1-AA45-A197-1CD0B59FB711}" srcOrd="0" destOrd="0" presId="urn:microsoft.com/office/officeart/2005/8/layout/radial6"/>
    <dgm:cxn modelId="{DB6B0A21-B8DC-1347-BA2D-63D886837E10}" type="presOf" srcId="{5FA6E796-50EB-3542-9160-DE4CA900F45E}" destId="{E0690255-561C-904B-9458-B66B2E759D4B}" srcOrd="0" destOrd="0" presId="urn:microsoft.com/office/officeart/2005/8/layout/radial6"/>
    <dgm:cxn modelId="{9523FD2A-F815-BF4B-98CF-0E375C178140}" type="presOf" srcId="{7A8BFB8A-BF97-1840-8217-9479C321D288}" destId="{2FE433EB-E721-2A4C-B2FA-4BCEF1756242}" srcOrd="0" destOrd="0" presId="urn:microsoft.com/office/officeart/2005/8/layout/radial6"/>
    <dgm:cxn modelId="{9E062137-0FE2-DF49-B5B4-23239B2AC076}" type="presOf" srcId="{00554BB4-DEEC-3541-995D-C6E47085D202}" destId="{E7CA3837-34D8-3E42-B976-3CC5FF241C4F}" srcOrd="0" destOrd="0" presId="urn:microsoft.com/office/officeart/2005/8/layout/radial6"/>
    <dgm:cxn modelId="{9B70C663-EA99-DA4F-9AB3-DD810807E3C3}" type="presOf" srcId="{6D48B5D0-57DA-4B4F-9F83-B67ACFEC12EC}" destId="{EA1BE430-0714-9D47-A006-FA08EC13CC10}" srcOrd="0" destOrd="0" presId="urn:microsoft.com/office/officeart/2005/8/layout/radial6"/>
    <dgm:cxn modelId="{E377576A-79D0-7D44-8CFE-628CC5E54B9C}" srcId="{389911D6-0112-1C48-8EFA-99CFA914D84B}" destId="{00554BB4-DEEC-3541-995D-C6E47085D202}" srcOrd="2" destOrd="0" parTransId="{82FCCD15-D6A8-A54B-93F1-C8A9C415EAF5}" sibTransId="{62CC50C7-266E-2F49-923F-C93699404589}"/>
    <dgm:cxn modelId="{41BA1773-29BB-AE4E-963E-96AF37FDE104}" type="presOf" srcId="{D629968D-5869-B846-AD13-56CFA40408AC}" destId="{7D1A40C6-DC5A-1E4F-9B4A-58A0710AC99C}" srcOrd="0" destOrd="0" presId="urn:microsoft.com/office/officeart/2005/8/layout/radial6"/>
    <dgm:cxn modelId="{14C98C89-794A-A740-8600-8C052061E3A0}" srcId="{389911D6-0112-1C48-8EFA-99CFA914D84B}" destId="{7A8BFB8A-BF97-1840-8217-9479C321D288}" srcOrd="1" destOrd="0" parTransId="{3881C06B-0B7A-6B44-B002-F66ED50EB05D}" sibTransId="{5FA6E796-50EB-3542-9160-DE4CA900F45E}"/>
    <dgm:cxn modelId="{3694A1A1-F0E9-1F46-8218-CD9ED65FE79D}" type="presOf" srcId="{C9CFE61A-DA57-D244-A8AA-05529EEFF640}" destId="{B9C1CA71-3BD7-1245-B8CE-8AF0B2087C37}" srcOrd="0" destOrd="0" presId="urn:microsoft.com/office/officeart/2005/8/layout/radial6"/>
    <dgm:cxn modelId="{5FA3D0B6-08A2-864B-935B-1C3E1E436D99}" type="presOf" srcId="{389911D6-0112-1C48-8EFA-99CFA914D84B}" destId="{7F916EA5-E95D-7841-BDDE-FEE999964CD2}" srcOrd="0" destOrd="0" presId="urn:microsoft.com/office/officeart/2005/8/layout/radial6"/>
    <dgm:cxn modelId="{7AD9E6B6-10B1-4FE5-9A47-2B1590DE2E63}" srcId="{6D48B5D0-57DA-4B4F-9F83-B67ACFEC12EC}" destId="{B0C6B219-B12A-486D-BED0-3DBD416E48C7}" srcOrd="1" destOrd="0" parTransId="{A513EF74-102B-47D6-899D-DAB1D11264CA}" sibTransId="{17626680-8EEF-4AD2-9AEC-2364B35EB341}"/>
    <dgm:cxn modelId="{9F127CCC-389E-E247-8526-7AC4D04EE59C}" srcId="{389911D6-0112-1C48-8EFA-99CFA914D84B}" destId="{D629968D-5869-B846-AD13-56CFA40408AC}" srcOrd="0" destOrd="0" parTransId="{1BB790CF-6468-E843-A05E-B06F2F86B2C0}" sibTransId="{213EF0BE-0026-C94D-9D66-D6957DFF18A9}"/>
    <dgm:cxn modelId="{0CE674CE-8F22-EE44-AD36-4CD69AB6694D}" srcId="{389911D6-0112-1C48-8EFA-99CFA914D84B}" destId="{C9CFE61A-DA57-D244-A8AA-05529EEFF640}" srcOrd="3" destOrd="0" parTransId="{9F20B2A6-CB00-294D-9AF2-74A92C10BB83}" sibTransId="{1AA87D0B-67F3-984E-B056-FA7B66D55AB9}"/>
    <dgm:cxn modelId="{4A46F1CF-8AF0-5141-B44C-C244AF6B6BC4}" type="presOf" srcId="{213EF0BE-0026-C94D-9D66-D6957DFF18A9}" destId="{78784EFC-6A65-1545-8837-768A7A205DCA}" srcOrd="0" destOrd="0" presId="urn:microsoft.com/office/officeart/2005/8/layout/radial6"/>
    <dgm:cxn modelId="{200977F8-43A1-C64A-8E7A-F49AF58FBC4F}" type="presOf" srcId="{1AA87D0B-67F3-984E-B056-FA7B66D55AB9}" destId="{5E29AB3F-0E04-354B-A741-A8C3FAEDBDBB}" srcOrd="0" destOrd="0" presId="urn:microsoft.com/office/officeart/2005/8/layout/radial6"/>
    <dgm:cxn modelId="{0FBEE9FB-F380-D44B-86FD-D0C589183E05}" srcId="{6D48B5D0-57DA-4B4F-9F83-B67ACFEC12EC}" destId="{389911D6-0112-1C48-8EFA-99CFA914D84B}" srcOrd="0" destOrd="0" parTransId="{43159D5D-B0DA-8043-BC59-25046A2FEAD2}" sibTransId="{6B4E9307-7FB4-9C4F-B18F-8B4E286EBC8A}"/>
    <dgm:cxn modelId="{2477E799-E9C5-9140-9232-AD1138B0106A}" type="presParOf" srcId="{EA1BE430-0714-9D47-A006-FA08EC13CC10}" destId="{7F916EA5-E95D-7841-BDDE-FEE999964CD2}" srcOrd="0" destOrd="0" presId="urn:microsoft.com/office/officeart/2005/8/layout/radial6"/>
    <dgm:cxn modelId="{06B04EC2-6E31-4447-9829-E593474ECAFF}" type="presParOf" srcId="{EA1BE430-0714-9D47-A006-FA08EC13CC10}" destId="{7D1A40C6-DC5A-1E4F-9B4A-58A0710AC99C}" srcOrd="1" destOrd="0" presId="urn:microsoft.com/office/officeart/2005/8/layout/radial6"/>
    <dgm:cxn modelId="{C0E7517A-00B5-1144-B81E-9CB1EB0E606D}" type="presParOf" srcId="{EA1BE430-0714-9D47-A006-FA08EC13CC10}" destId="{E7F2DF08-862E-F540-82FC-F8801BE010E5}" srcOrd="2" destOrd="0" presId="urn:microsoft.com/office/officeart/2005/8/layout/radial6"/>
    <dgm:cxn modelId="{E1CA23B1-DE6B-5A4C-AD56-33127EB2DB83}" type="presParOf" srcId="{EA1BE430-0714-9D47-A006-FA08EC13CC10}" destId="{78784EFC-6A65-1545-8837-768A7A205DCA}" srcOrd="3" destOrd="0" presId="urn:microsoft.com/office/officeart/2005/8/layout/radial6"/>
    <dgm:cxn modelId="{993476E9-3941-AC4F-99DD-581A2F0E6176}" type="presParOf" srcId="{EA1BE430-0714-9D47-A006-FA08EC13CC10}" destId="{2FE433EB-E721-2A4C-B2FA-4BCEF1756242}" srcOrd="4" destOrd="0" presId="urn:microsoft.com/office/officeart/2005/8/layout/radial6"/>
    <dgm:cxn modelId="{8CF851AC-4A6B-6847-9E7A-E669DE5319B1}" type="presParOf" srcId="{EA1BE430-0714-9D47-A006-FA08EC13CC10}" destId="{CA78ADE4-990F-CE4D-82D5-C848CB1AF5C4}" srcOrd="5" destOrd="0" presId="urn:microsoft.com/office/officeart/2005/8/layout/radial6"/>
    <dgm:cxn modelId="{53F4F5C0-0BEA-BF4C-84CF-286447FC151D}" type="presParOf" srcId="{EA1BE430-0714-9D47-A006-FA08EC13CC10}" destId="{E0690255-561C-904B-9458-B66B2E759D4B}" srcOrd="6" destOrd="0" presId="urn:microsoft.com/office/officeart/2005/8/layout/radial6"/>
    <dgm:cxn modelId="{4A3CEC57-8126-5C49-9E92-A63055876A43}" type="presParOf" srcId="{EA1BE430-0714-9D47-A006-FA08EC13CC10}" destId="{E7CA3837-34D8-3E42-B976-3CC5FF241C4F}" srcOrd="7" destOrd="0" presId="urn:microsoft.com/office/officeart/2005/8/layout/radial6"/>
    <dgm:cxn modelId="{A73F86FB-0E27-464F-B93F-3D1825FCF022}" type="presParOf" srcId="{EA1BE430-0714-9D47-A006-FA08EC13CC10}" destId="{9D9A98E9-7CF0-7546-B050-418252ABE54A}" srcOrd="8" destOrd="0" presId="urn:microsoft.com/office/officeart/2005/8/layout/radial6"/>
    <dgm:cxn modelId="{42283778-9D15-354A-BDF4-119AC6FF5F26}" type="presParOf" srcId="{EA1BE430-0714-9D47-A006-FA08EC13CC10}" destId="{26151730-3AC1-AA45-A197-1CD0B59FB711}" srcOrd="9" destOrd="0" presId="urn:microsoft.com/office/officeart/2005/8/layout/radial6"/>
    <dgm:cxn modelId="{3ABCDA6E-752A-B04B-BE80-24D03C9F9F28}" type="presParOf" srcId="{EA1BE430-0714-9D47-A006-FA08EC13CC10}" destId="{B9C1CA71-3BD7-1245-B8CE-8AF0B2087C37}" srcOrd="10" destOrd="0" presId="urn:microsoft.com/office/officeart/2005/8/layout/radial6"/>
    <dgm:cxn modelId="{5AE13017-BA7E-F64A-B758-8EDF6B438F80}" type="presParOf" srcId="{EA1BE430-0714-9D47-A006-FA08EC13CC10}" destId="{1076DD2F-B56C-9E4B-A5EB-2B0D21E2EE26}" srcOrd="11" destOrd="0" presId="urn:microsoft.com/office/officeart/2005/8/layout/radial6"/>
    <dgm:cxn modelId="{8367DAD3-5769-6C4A-8F0E-91761DA03F4F}" type="presParOf" srcId="{EA1BE430-0714-9D47-A006-FA08EC13CC10}" destId="{5E29AB3F-0E04-354B-A741-A8C3FAEDBDBB}"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9CE971-5A37-6548-A9F4-F6D3710CD5DC}" type="doc">
      <dgm:prSet loTypeId="urn:microsoft.com/office/officeart/2005/8/layout/default" loCatId="" qsTypeId="urn:microsoft.com/office/officeart/2005/8/quickstyle/3D1" qsCatId="3D" csTypeId="urn:microsoft.com/office/officeart/2005/8/colors/accent1_2" csCatId="accent1" phldr="1"/>
      <dgm:spPr/>
      <dgm:t>
        <a:bodyPr/>
        <a:lstStyle/>
        <a:p>
          <a:endParaRPr lang="en-US"/>
        </a:p>
      </dgm:t>
    </dgm:pt>
    <dgm:pt modelId="{CC88D704-E229-FD47-B8B9-BAA23C875BDB}">
      <dgm:prSet custT="1"/>
      <dgm:spPr>
        <a:ln>
          <a:solidFill>
            <a:schemeClr val="bg1"/>
          </a:solidFill>
        </a:ln>
      </dgm:spPr>
      <dgm:t>
        <a:bodyPr/>
        <a:lstStyle/>
        <a:p>
          <a:pPr algn="l" rtl="0"/>
          <a:r>
            <a:rPr lang="en-US" sz="1500" b="1" dirty="0" err="1">
              <a:solidFill>
                <a:schemeClr val="tx1"/>
              </a:solidFill>
              <a:latin typeface="Times New Roman" panose="02020603050405020304" pitchFamily="18" charset="0"/>
              <a:cs typeface="Times New Roman" panose="02020603050405020304" pitchFamily="18" charset="0"/>
            </a:rPr>
            <a:t>SimpleSnitch</a:t>
          </a:r>
          <a:r>
            <a:rPr lang="en-US" sz="1500" dirty="0">
              <a:solidFill>
                <a:schemeClr val="tx1"/>
              </a:solidFill>
              <a:latin typeface="Times New Roman" panose="02020603050405020304" pitchFamily="18" charset="0"/>
              <a:cs typeface="Times New Roman" panose="02020603050405020304" pitchFamily="18" charset="0"/>
            </a:rPr>
            <a:t>: A closer node is the one that comes first when moving clockwise in the ring.(It should have the replica)</a:t>
          </a:r>
        </a:p>
      </dgm:t>
    </dgm:pt>
    <dgm:pt modelId="{B460AFC3-E376-714A-A59B-2C4379FA1462}" type="parTrans" cxnId="{8D8A2A87-7F08-D145-A863-6A974BDD83E6}">
      <dgm:prSet/>
      <dgm:spPr/>
      <dgm:t>
        <a:bodyPr/>
        <a:lstStyle/>
        <a:p>
          <a:endParaRPr lang="en-US" sz="1000"/>
        </a:p>
      </dgm:t>
    </dgm:pt>
    <dgm:pt modelId="{951381D2-923A-4240-B7FC-37785AD67C72}" type="sibTrans" cxnId="{8D8A2A87-7F08-D145-A863-6A974BDD83E6}">
      <dgm:prSet/>
      <dgm:spPr/>
      <dgm:t>
        <a:bodyPr/>
        <a:lstStyle/>
        <a:p>
          <a:endParaRPr lang="en-US" sz="1000"/>
        </a:p>
      </dgm:t>
    </dgm:pt>
    <dgm:pt modelId="{C379D965-F1D6-E047-8105-C5D374027CA3}">
      <dgm:prSet custT="1"/>
      <dgm:spPr/>
      <dgm:t>
        <a:bodyPr/>
        <a:lstStyle/>
        <a:p>
          <a:pPr algn="l" rtl="0"/>
          <a:r>
            <a:rPr lang="en-US" sz="1200" b="1" dirty="0" err="1">
              <a:solidFill>
                <a:schemeClr val="tx1"/>
              </a:solidFill>
              <a:latin typeface="Times New Roman" panose="02020603050405020304" pitchFamily="18" charset="0"/>
              <a:cs typeface="Times New Roman" panose="02020603050405020304" pitchFamily="18" charset="0"/>
            </a:rPr>
            <a:t>PropertyFileSnitch</a:t>
          </a:r>
          <a:r>
            <a:rPr lang="en-US" sz="1200" b="1" dirty="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This snitch allows you to specify how you want your machines' location to be interpreted by Cassandra. You do this by assigning a data center name and rack name for all the machines in the cluster in the $CASSANDRA_HOME/conf/</a:t>
          </a:r>
          <a:r>
            <a:rPr lang="en-US" sz="1200" dirty="0" err="1">
              <a:solidFill>
                <a:schemeClr val="tx1"/>
              </a:solidFill>
              <a:latin typeface="Times New Roman" panose="02020603050405020304" pitchFamily="18" charset="0"/>
              <a:cs typeface="Times New Roman" panose="02020603050405020304" pitchFamily="18" charset="0"/>
            </a:rPr>
            <a:t>cassandra-topology.properties</a:t>
          </a:r>
          <a:r>
            <a:rPr lang="en-US" sz="1200" dirty="0">
              <a:solidFill>
                <a:schemeClr val="tx1"/>
              </a:solidFill>
              <a:latin typeface="Times New Roman" panose="02020603050405020304" pitchFamily="18" charset="0"/>
              <a:cs typeface="Times New Roman" panose="02020603050405020304" pitchFamily="18" charset="0"/>
            </a:rPr>
            <a:t> file. Each node has a copy of this file and you need to alter this file each time you add or remove a node.</a:t>
          </a:r>
        </a:p>
      </dgm:t>
    </dgm:pt>
    <dgm:pt modelId="{C07EF2F7-19FA-FD4D-ADDC-853BAF00DD6D}" type="parTrans" cxnId="{F78FC9EA-4BDF-D242-95E8-41A8A40E489B}">
      <dgm:prSet/>
      <dgm:spPr/>
      <dgm:t>
        <a:bodyPr/>
        <a:lstStyle/>
        <a:p>
          <a:endParaRPr lang="en-US" sz="1000"/>
        </a:p>
      </dgm:t>
    </dgm:pt>
    <dgm:pt modelId="{64B907A5-E1A5-F541-BB49-CBD3FE33E5DC}" type="sibTrans" cxnId="{F78FC9EA-4BDF-D242-95E8-41A8A40E489B}">
      <dgm:prSet/>
      <dgm:spPr/>
      <dgm:t>
        <a:bodyPr/>
        <a:lstStyle/>
        <a:p>
          <a:endParaRPr lang="en-US" sz="1000"/>
        </a:p>
      </dgm:t>
    </dgm:pt>
    <dgm:pt modelId="{BC14D7C9-3667-B841-B26B-01F25B8A0B9C}">
      <dgm:prSet custT="1"/>
      <dgm:spPr/>
      <dgm:t>
        <a:bodyPr/>
        <a:lstStyle/>
        <a:p>
          <a:pPr algn="l" rtl="0"/>
          <a:r>
            <a:rPr lang="en-US" sz="1400" b="1" dirty="0" err="1">
              <a:solidFill>
                <a:schemeClr val="tx1"/>
              </a:solidFill>
              <a:latin typeface="Times New Roman" panose="02020603050405020304" pitchFamily="18" charset="0"/>
              <a:cs typeface="Times New Roman" panose="02020603050405020304" pitchFamily="18" charset="0"/>
            </a:rPr>
            <a:t>GossipingPropertyFileSnitch</a:t>
          </a:r>
          <a:r>
            <a:rPr lang="en-US" sz="1400" dirty="0">
              <a:solidFill>
                <a:schemeClr val="tx1"/>
              </a:solidFill>
              <a:latin typeface="Times New Roman" panose="02020603050405020304" pitchFamily="18" charset="0"/>
              <a:cs typeface="Times New Roman" panose="02020603050405020304" pitchFamily="18" charset="0"/>
            </a:rPr>
            <a:t>:</a:t>
          </a:r>
          <a:r>
            <a:rPr lang="en-US" sz="1300" dirty="0">
              <a:solidFill>
                <a:schemeClr val="tx1"/>
              </a:solidFill>
              <a:latin typeface="Times New Roman" panose="02020603050405020304" pitchFamily="18" charset="0"/>
              <a:cs typeface="Times New Roman" panose="02020603050405020304" pitchFamily="18" charset="0"/>
            </a:rPr>
            <a:t> Similar to </a:t>
          </a:r>
          <a:r>
            <a:rPr lang="en-US" sz="1300" dirty="0" err="1">
              <a:solidFill>
                <a:schemeClr val="tx1"/>
              </a:solidFill>
              <a:latin typeface="Times New Roman" panose="02020603050405020304" pitchFamily="18" charset="0"/>
              <a:cs typeface="Times New Roman" panose="02020603050405020304" pitchFamily="18" charset="0"/>
            </a:rPr>
            <a:t>PropertyFileSnitch</a:t>
          </a:r>
          <a:r>
            <a:rPr lang="en-US" sz="1300" dirty="0">
              <a:solidFill>
                <a:schemeClr val="tx1"/>
              </a:solidFill>
              <a:latin typeface="Times New Roman" panose="02020603050405020304" pitchFamily="18" charset="0"/>
              <a:cs typeface="Times New Roman" panose="02020603050405020304" pitchFamily="18" charset="0"/>
            </a:rPr>
            <a:t>, you have a file called $CASSANDRA_HOME/conf/</a:t>
          </a:r>
          <a:r>
            <a:rPr lang="en-US" sz="1300" dirty="0" err="1">
              <a:solidFill>
                <a:schemeClr val="tx1"/>
              </a:solidFill>
              <a:latin typeface="Times New Roman" panose="02020603050405020304" pitchFamily="18" charset="0"/>
              <a:cs typeface="Times New Roman" panose="02020603050405020304" pitchFamily="18" charset="0"/>
            </a:rPr>
            <a:t>cassandra-rackdc.properties</a:t>
          </a:r>
          <a:r>
            <a:rPr lang="en-US" sz="1300" dirty="0">
              <a:solidFill>
                <a:schemeClr val="tx1"/>
              </a:solidFill>
              <a:latin typeface="Times New Roman" panose="02020603050405020304" pitchFamily="18" charset="0"/>
              <a:cs typeface="Times New Roman" panose="02020603050405020304" pitchFamily="18" charset="0"/>
            </a:rPr>
            <a:t>, and in this file you specify the data center and the rack name for that machine. The gossip protocol makes sure that this information gets spread to all the nodes in the cluster.</a:t>
          </a:r>
        </a:p>
      </dgm:t>
    </dgm:pt>
    <dgm:pt modelId="{1D19323B-69C6-2944-831B-5FBE002306E5}" type="parTrans" cxnId="{94065AFD-8E34-9B43-B6DF-733E6060C517}">
      <dgm:prSet/>
      <dgm:spPr/>
      <dgm:t>
        <a:bodyPr/>
        <a:lstStyle/>
        <a:p>
          <a:endParaRPr lang="en-US" sz="1000"/>
        </a:p>
      </dgm:t>
    </dgm:pt>
    <dgm:pt modelId="{C0D5E876-F2C6-8C48-A663-9C32C177BCA7}" type="sibTrans" cxnId="{94065AFD-8E34-9B43-B6DF-733E6060C517}">
      <dgm:prSet/>
      <dgm:spPr/>
      <dgm:t>
        <a:bodyPr/>
        <a:lstStyle/>
        <a:p>
          <a:endParaRPr lang="en-US" sz="1000"/>
        </a:p>
      </dgm:t>
    </dgm:pt>
    <dgm:pt modelId="{5ABAA81D-E88F-4E40-A2E8-C7168A85679C}">
      <dgm:prSet custT="1"/>
      <dgm:spPr/>
      <dgm:t>
        <a:bodyPr/>
        <a:lstStyle/>
        <a:p>
          <a:pPr algn="l" rtl="0"/>
          <a:r>
            <a:rPr lang="en-US" sz="1500" b="1" dirty="0" err="1">
              <a:solidFill>
                <a:schemeClr val="tx1"/>
              </a:solidFill>
              <a:latin typeface="Times New Roman" panose="02020603050405020304" pitchFamily="18" charset="0"/>
              <a:cs typeface="Times New Roman" panose="02020603050405020304" pitchFamily="18" charset="0"/>
            </a:rPr>
            <a:t>RackInferringSnitch</a:t>
          </a:r>
          <a:r>
            <a:rPr lang="en-US" sz="1500" dirty="0">
              <a:solidFill>
                <a:schemeClr val="tx1"/>
              </a:solidFill>
              <a:latin typeface="Times New Roman" panose="02020603050405020304" pitchFamily="18" charset="0"/>
              <a:cs typeface="Times New Roman" panose="02020603050405020304" pitchFamily="18" charset="0"/>
            </a:rPr>
            <a:t>: This snitch infers the location of a node based on its IP address. It uses the third octet to infer rack name, and the second octet to assign data center.</a:t>
          </a:r>
        </a:p>
      </dgm:t>
    </dgm:pt>
    <dgm:pt modelId="{28768A06-F072-1F40-A5A7-07C291F5E3BA}" type="parTrans" cxnId="{B73AB83D-F8CD-4845-BA39-42E5B139B802}">
      <dgm:prSet/>
      <dgm:spPr/>
      <dgm:t>
        <a:bodyPr/>
        <a:lstStyle/>
        <a:p>
          <a:endParaRPr lang="en-US" sz="1000"/>
        </a:p>
      </dgm:t>
    </dgm:pt>
    <dgm:pt modelId="{C67B465C-5271-9C47-A416-6BCC16931FA1}" type="sibTrans" cxnId="{B73AB83D-F8CD-4845-BA39-42E5B139B802}">
      <dgm:prSet/>
      <dgm:spPr/>
      <dgm:t>
        <a:bodyPr/>
        <a:lstStyle/>
        <a:p>
          <a:endParaRPr lang="en-US" sz="1000"/>
        </a:p>
      </dgm:t>
    </dgm:pt>
    <dgm:pt modelId="{A9A704EA-B6F7-9240-8F00-D87A8E6C6501}">
      <dgm:prSet custT="1"/>
      <dgm:spPr/>
      <dgm:t>
        <a:bodyPr/>
        <a:lstStyle/>
        <a:p>
          <a:pPr algn="l" rtl="0"/>
          <a:r>
            <a:rPr lang="en-US" sz="1500" b="1" dirty="0">
              <a:solidFill>
                <a:schemeClr val="tx1"/>
              </a:solidFill>
              <a:latin typeface="Times New Roman" panose="02020603050405020304" pitchFamily="18" charset="0"/>
              <a:cs typeface="Times New Roman" panose="02020603050405020304" pitchFamily="18" charset="0"/>
            </a:rPr>
            <a:t>EC2Snitch</a:t>
          </a:r>
          <a:r>
            <a:rPr lang="en-US" sz="1500" dirty="0">
              <a:solidFill>
                <a:schemeClr val="tx1"/>
              </a:solidFill>
              <a:latin typeface="Times New Roman" panose="02020603050405020304" pitchFamily="18" charset="0"/>
              <a:cs typeface="Times New Roman" panose="02020603050405020304" pitchFamily="18" charset="0"/>
            </a:rPr>
            <a:t>: This is meant for Cassandra deployments on Amazon EC2 service. EC2 has regions and within regions, there are availability zones.</a:t>
          </a:r>
        </a:p>
      </dgm:t>
    </dgm:pt>
    <dgm:pt modelId="{623A22F3-C2CB-A54D-9B81-005EDBCA5FFC}" type="parTrans" cxnId="{213A80F6-27D6-0F4E-8ED7-376D799D8EB8}">
      <dgm:prSet/>
      <dgm:spPr/>
      <dgm:t>
        <a:bodyPr/>
        <a:lstStyle/>
        <a:p>
          <a:endParaRPr lang="en-US" sz="1000"/>
        </a:p>
      </dgm:t>
    </dgm:pt>
    <dgm:pt modelId="{B4DE3F3A-99BA-854A-B30F-7C70DC7E4A70}" type="sibTrans" cxnId="{213A80F6-27D6-0F4E-8ED7-376D799D8EB8}">
      <dgm:prSet/>
      <dgm:spPr/>
      <dgm:t>
        <a:bodyPr/>
        <a:lstStyle/>
        <a:p>
          <a:endParaRPr lang="en-US" sz="1000"/>
        </a:p>
      </dgm:t>
    </dgm:pt>
    <dgm:pt modelId="{D7DD66FE-D095-6741-B201-F4577875EED7}">
      <dgm:prSet custT="1"/>
      <dgm:spPr/>
      <dgm:t>
        <a:bodyPr/>
        <a:lstStyle/>
        <a:p>
          <a:pPr marL="0" lvl="0" indent="0" algn="l" defTabSz="666750" rtl="0">
            <a:lnSpc>
              <a:spcPct val="90000"/>
            </a:lnSpc>
            <a:spcBef>
              <a:spcPct val="0"/>
            </a:spcBef>
            <a:spcAft>
              <a:spcPct val="35000"/>
            </a:spcAft>
            <a:buNone/>
          </a:pPr>
          <a:r>
            <a:rPr lang="en-US" sz="1400" b="1" kern="1200" dirty="0">
              <a:solidFill>
                <a:prstClr val="black"/>
              </a:solidFill>
              <a:latin typeface="Times New Roman" panose="02020603050405020304" pitchFamily="18" charset="0"/>
              <a:ea typeface="+mn-ea"/>
              <a:cs typeface="Times New Roman" panose="02020603050405020304" pitchFamily="18" charset="0"/>
            </a:rPr>
            <a:t>EC2MultiRegionSnitch: </a:t>
          </a:r>
          <a:r>
            <a:rPr lang="en-US" sz="1400" b="0" kern="1200" dirty="0">
              <a:solidFill>
                <a:prstClr val="black"/>
              </a:solidFill>
              <a:latin typeface="Times New Roman" panose="02020603050405020304" pitchFamily="18" charset="0"/>
              <a:ea typeface="+mn-ea"/>
              <a:cs typeface="Times New Roman" panose="02020603050405020304" pitchFamily="18" charset="0"/>
            </a:rPr>
            <a:t>The multi-region snitch is just an extension of EC2Snitch where data centers and racks are inferred the same way. But you need to make sure that </a:t>
          </a:r>
          <a:r>
            <a:rPr lang="en-US" sz="1400" b="0" kern="1200" dirty="0" err="1">
              <a:solidFill>
                <a:prstClr val="black"/>
              </a:solidFill>
              <a:latin typeface="Times New Roman" panose="02020603050405020304" pitchFamily="18" charset="0"/>
              <a:ea typeface="+mn-ea"/>
              <a:cs typeface="Times New Roman" panose="02020603050405020304" pitchFamily="18" charset="0"/>
            </a:rPr>
            <a:t>broadcast_address</a:t>
          </a:r>
          <a:r>
            <a:rPr lang="en-US" sz="1400" b="0" kern="1200" dirty="0">
              <a:solidFill>
                <a:prstClr val="black"/>
              </a:solidFill>
              <a:latin typeface="Times New Roman" panose="02020603050405020304" pitchFamily="18" charset="0"/>
              <a:ea typeface="+mn-ea"/>
              <a:cs typeface="Times New Roman" panose="02020603050405020304" pitchFamily="18" charset="0"/>
            </a:rPr>
            <a:t> is set to the public IP provided by EC2 and seed nodes must be specified using their public IPs so that inter-data center communication can be done.</a:t>
          </a:r>
        </a:p>
      </dgm:t>
    </dgm:pt>
    <dgm:pt modelId="{4AA3F4E6-1DBA-1640-8931-529C67C0C8E6}" type="parTrans" cxnId="{B5E42DE9-3242-D84A-BE19-1BD51C90C6E1}">
      <dgm:prSet/>
      <dgm:spPr/>
      <dgm:t>
        <a:bodyPr/>
        <a:lstStyle/>
        <a:p>
          <a:endParaRPr lang="en-US" sz="1000"/>
        </a:p>
      </dgm:t>
    </dgm:pt>
    <dgm:pt modelId="{1661606B-5AD3-3B4F-8B65-1CAD248B8BFF}" type="sibTrans" cxnId="{B5E42DE9-3242-D84A-BE19-1BD51C90C6E1}">
      <dgm:prSet/>
      <dgm:spPr/>
      <dgm:t>
        <a:bodyPr/>
        <a:lstStyle/>
        <a:p>
          <a:endParaRPr lang="en-US" sz="1000"/>
        </a:p>
      </dgm:t>
    </dgm:pt>
    <dgm:pt modelId="{646A9875-9BC4-4743-95A8-6480FD9B14C0}">
      <dgm:prSet custT="1"/>
      <dgm:spPr/>
      <dgm:t>
        <a:bodyPr/>
        <a:lstStyle/>
        <a:p>
          <a:pPr algn="l" rtl="0"/>
          <a:r>
            <a:rPr lang="en-US" sz="1500" b="1" dirty="0" err="1">
              <a:solidFill>
                <a:schemeClr val="tx1"/>
              </a:solidFill>
              <a:latin typeface="Times New Roman" panose="02020603050405020304" pitchFamily="18" charset="0"/>
              <a:cs typeface="Times New Roman" panose="02020603050405020304" pitchFamily="18" charset="0"/>
            </a:rPr>
            <a:t>DynamicSnitch</a:t>
          </a:r>
          <a:r>
            <a:rPr lang="en-US" sz="1500" dirty="0">
              <a:solidFill>
                <a:schemeClr val="tx1"/>
              </a:solidFill>
              <a:latin typeface="Times New Roman" panose="02020603050405020304" pitchFamily="18" charset="0"/>
              <a:cs typeface="Times New Roman" panose="02020603050405020304" pitchFamily="18" charset="0"/>
            </a:rPr>
            <a:t>: This Snitch determines closeness based on a recent </a:t>
          </a:r>
          <a:r>
            <a:rPr lang="en-US" sz="1500" b="1" dirty="0">
              <a:solidFill>
                <a:schemeClr val="tx1"/>
              </a:solidFill>
              <a:latin typeface="Times New Roman" panose="02020603050405020304" pitchFamily="18" charset="0"/>
              <a:cs typeface="Times New Roman" panose="02020603050405020304" pitchFamily="18" charset="0"/>
            </a:rPr>
            <a:t>performance delivered </a:t>
          </a:r>
          <a:r>
            <a:rPr lang="en-US" sz="1500" dirty="0">
              <a:solidFill>
                <a:schemeClr val="tx1"/>
              </a:solidFill>
              <a:latin typeface="Times New Roman" panose="02020603050405020304" pitchFamily="18" charset="0"/>
              <a:cs typeface="Times New Roman" panose="02020603050405020304" pitchFamily="18" charset="0"/>
            </a:rPr>
            <a:t>by a node. So, a quick responding node is perceived as being closer than a slower one, irrespective of its location closeness, or closeness in the ring. This is done to avoid overloading a slow performing node. </a:t>
          </a:r>
          <a:r>
            <a:rPr lang="en-US" sz="1500" dirty="0" err="1">
              <a:solidFill>
                <a:schemeClr val="tx1"/>
              </a:solidFill>
              <a:latin typeface="Times New Roman" panose="02020603050405020304" pitchFamily="18" charset="0"/>
              <a:cs typeface="Times New Roman" panose="02020603050405020304" pitchFamily="18" charset="0"/>
            </a:rPr>
            <a:t>DynamicSnitch</a:t>
          </a:r>
          <a:r>
            <a:rPr lang="en-US" sz="1500" dirty="0">
              <a:solidFill>
                <a:schemeClr val="tx1"/>
              </a:solidFill>
              <a:latin typeface="Times New Roman" panose="02020603050405020304" pitchFamily="18" charset="0"/>
              <a:cs typeface="Times New Roman" panose="02020603050405020304" pitchFamily="18" charset="0"/>
            </a:rPr>
            <a:t> is used by all the other snitches by default. You can disable it, but it is not advisable</a:t>
          </a:r>
          <a:r>
            <a:rPr lang="en-US" sz="1200" dirty="0">
              <a:solidFill>
                <a:schemeClr val="tx1"/>
              </a:solidFill>
            </a:rPr>
            <a:t>.</a:t>
          </a:r>
        </a:p>
      </dgm:t>
    </dgm:pt>
    <dgm:pt modelId="{F9778F5D-9019-F84B-87A2-2FD3CC969AF2}" type="parTrans" cxnId="{9166BCEC-D7BA-5B44-A3D7-C5904391FBC3}">
      <dgm:prSet/>
      <dgm:spPr/>
      <dgm:t>
        <a:bodyPr/>
        <a:lstStyle/>
        <a:p>
          <a:endParaRPr lang="en-US" sz="1000"/>
        </a:p>
      </dgm:t>
    </dgm:pt>
    <dgm:pt modelId="{5B32441A-48BC-144A-97CA-D2C53D47F8D9}" type="sibTrans" cxnId="{9166BCEC-D7BA-5B44-A3D7-C5904391FBC3}">
      <dgm:prSet/>
      <dgm:spPr/>
      <dgm:t>
        <a:bodyPr/>
        <a:lstStyle/>
        <a:p>
          <a:endParaRPr lang="en-US" sz="1000"/>
        </a:p>
      </dgm:t>
    </dgm:pt>
    <dgm:pt modelId="{68B4CFE4-ACE1-AB4F-B375-26F28B657724}" type="pres">
      <dgm:prSet presAssocID="{2B9CE971-5A37-6548-A9F4-F6D3710CD5DC}" presName="diagram" presStyleCnt="0">
        <dgm:presLayoutVars>
          <dgm:dir/>
          <dgm:resizeHandles val="exact"/>
        </dgm:presLayoutVars>
      </dgm:prSet>
      <dgm:spPr/>
    </dgm:pt>
    <dgm:pt modelId="{F0131CAD-EE26-424B-B2B3-3F15E000F4A1}" type="pres">
      <dgm:prSet presAssocID="{CC88D704-E229-FD47-B8B9-BAA23C875BDB}" presName="node" presStyleLbl="node1" presStyleIdx="0" presStyleCnt="7">
        <dgm:presLayoutVars>
          <dgm:bulletEnabled val="1"/>
        </dgm:presLayoutVars>
      </dgm:prSet>
      <dgm:spPr/>
    </dgm:pt>
    <dgm:pt modelId="{73C7AB05-621F-5A44-8005-3F26C3131AEA}" type="pres">
      <dgm:prSet presAssocID="{951381D2-923A-4240-B7FC-37785AD67C72}" presName="sibTrans" presStyleCnt="0"/>
      <dgm:spPr/>
    </dgm:pt>
    <dgm:pt modelId="{FD5F817F-7298-1B43-9C8F-CC44CEA96DB4}" type="pres">
      <dgm:prSet presAssocID="{C379D965-F1D6-E047-8105-C5D374027CA3}" presName="node" presStyleLbl="node1" presStyleIdx="1" presStyleCnt="7" custScaleY="126774" custLinFactNeighborY="12211">
        <dgm:presLayoutVars>
          <dgm:bulletEnabled val="1"/>
        </dgm:presLayoutVars>
      </dgm:prSet>
      <dgm:spPr/>
    </dgm:pt>
    <dgm:pt modelId="{79F69953-1FD9-0942-9202-1204EC5C028B}" type="pres">
      <dgm:prSet presAssocID="{64B907A5-E1A5-F541-BB49-CBD3FE33E5DC}" presName="sibTrans" presStyleCnt="0"/>
      <dgm:spPr/>
    </dgm:pt>
    <dgm:pt modelId="{EFE1748C-5FA9-2243-AF63-2F546AE271CA}" type="pres">
      <dgm:prSet presAssocID="{BC14D7C9-3667-B841-B26B-01F25B8A0B9C}" presName="node" presStyleLbl="node1" presStyleIdx="2" presStyleCnt="7" custScaleY="131422" custLinFactNeighborY="7785">
        <dgm:presLayoutVars>
          <dgm:bulletEnabled val="1"/>
        </dgm:presLayoutVars>
      </dgm:prSet>
      <dgm:spPr/>
    </dgm:pt>
    <dgm:pt modelId="{8B16419C-FA54-7C41-A371-CF6697093973}" type="pres">
      <dgm:prSet presAssocID="{C0D5E876-F2C6-8C48-A663-9C32C177BCA7}" presName="sibTrans" presStyleCnt="0"/>
      <dgm:spPr/>
    </dgm:pt>
    <dgm:pt modelId="{65092AF1-D130-CC44-8D59-96FDD0F794F6}" type="pres">
      <dgm:prSet presAssocID="{5ABAA81D-E88F-4E40-A2E8-C7168A85679C}" presName="node" presStyleLbl="node1" presStyleIdx="3" presStyleCnt="7" custScaleY="112169">
        <dgm:presLayoutVars>
          <dgm:bulletEnabled val="1"/>
        </dgm:presLayoutVars>
      </dgm:prSet>
      <dgm:spPr/>
    </dgm:pt>
    <dgm:pt modelId="{E1FF7450-DE7E-DA45-B33D-6A57B832DA6F}" type="pres">
      <dgm:prSet presAssocID="{C67B465C-5271-9C47-A416-6BCC16931FA1}" presName="sibTrans" presStyleCnt="0"/>
      <dgm:spPr/>
    </dgm:pt>
    <dgm:pt modelId="{4111B279-6D54-834C-803B-3881E424F8FD}" type="pres">
      <dgm:prSet presAssocID="{A9A704EA-B6F7-9240-8F00-D87A8E6C6501}" presName="node" presStyleLbl="node1" presStyleIdx="4" presStyleCnt="7" custScaleY="119475">
        <dgm:presLayoutVars>
          <dgm:bulletEnabled val="1"/>
        </dgm:presLayoutVars>
      </dgm:prSet>
      <dgm:spPr/>
    </dgm:pt>
    <dgm:pt modelId="{5C58187B-531B-D74C-B394-7B1DC2F27D71}" type="pres">
      <dgm:prSet presAssocID="{B4DE3F3A-99BA-854A-B30F-7C70DC7E4A70}" presName="sibTrans" presStyleCnt="0"/>
      <dgm:spPr/>
    </dgm:pt>
    <dgm:pt modelId="{8A623C87-330D-CF40-9143-A13AA29DC9DF}" type="pres">
      <dgm:prSet presAssocID="{D7DD66FE-D095-6741-B201-F4577875EED7}" presName="node" presStyleLbl="node1" presStyleIdx="5" presStyleCnt="7" custScaleY="159137">
        <dgm:presLayoutVars>
          <dgm:bulletEnabled val="1"/>
        </dgm:presLayoutVars>
      </dgm:prSet>
      <dgm:spPr/>
    </dgm:pt>
    <dgm:pt modelId="{64704712-07F0-E344-AEC9-963B2723DD0E}" type="pres">
      <dgm:prSet presAssocID="{1661606B-5AD3-3B4F-8B65-1CAD248B8BFF}" presName="sibTrans" presStyleCnt="0"/>
      <dgm:spPr/>
    </dgm:pt>
    <dgm:pt modelId="{3F7C3902-12A1-3C42-875D-FF0A9700C096}" type="pres">
      <dgm:prSet presAssocID="{646A9875-9BC4-4743-95A8-6480FD9B14C0}" presName="node" presStyleLbl="node1" presStyleIdx="6" presStyleCnt="7" custScaleX="209984" custLinFactNeighborY="-593">
        <dgm:presLayoutVars>
          <dgm:bulletEnabled val="1"/>
        </dgm:presLayoutVars>
      </dgm:prSet>
      <dgm:spPr/>
    </dgm:pt>
  </dgm:ptLst>
  <dgm:cxnLst>
    <dgm:cxn modelId="{1D806706-9255-834F-AA7B-8FC74CAD27CD}" type="presOf" srcId="{C379D965-F1D6-E047-8105-C5D374027CA3}" destId="{FD5F817F-7298-1B43-9C8F-CC44CEA96DB4}" srcOrd="0" destOrd="0" presId="urn:microsoft.com/office/officeart/2005/8/layout/default"/>
    <dgm:cxn modelId="{B73AB83D-F8CD-4845-BA39-42E5B139B802}" srcId="{2B9CE971-5A37-6548-A9F4-F6D3710CD5DC}" destId="{5ABAA81D-E88F-4E40-A2E8-C7168A85679C}" srcOrd="3" destOrd="0" parTransId="{28768A06-F072-1F40-A5A7-07C291F5E3BA}" sibTransId="{C67B465C-5271-9C47-A416-6BCC16931FA1}"/>
    <dgm:cxn modelId="{3C544251-EA7E-D14F-96ED-A0E76F642DD2}" type="presOf" srcId="{CC88D704-E229-FD47-B8B9-BAA23C875BDB}" destId="{F0131CAD-EE26-424B-B2B3-3F15E000F4A1}" srcOrd="0" destOrd="0" presId="urn:microsoft.com/office/officeart/2005/8/layout/default"/>
    <dgm:cxn modelId="{0837C271-9422-C448-8F0D-088866A91590}" type="presOf" srcId="{2B9CE971-5A37-6548-A9F4-F6D3710CD5DC}" destId="{68B4CFE4-ACE1-AB4F-B375-26F28B657724}" srcOrd="0" destOrd="0" presId="urn:microsoft.com/office/officeart/2005/8/layout/default"/>
    <dgm:cxn modelId="{8D8A2A87-7F08-D145-A863-6A974BDD83E6}" srcId="{2B9CE971-5A37-6548-A9F4-F6D3710CD5DC}" destId="{CC88D704-E229-FD47-B8B9-BAA23C875BDB}" srcOrd="0" destOrd="0" parTransId="{B460AFC3-E376-714A-A59B-2C4379FA1462}" sibTransId="{951381D2-923A-4240-B7FC-37785AD67C72}"/>
    <dgm:cxn modelId="{E47CD8B7-AAC3-1C46-8AA1-00DC6D43C2FD}" type="presOf" srcId="{D7DD66FE-D095-6741-B201-F4577875EED7}" destId="{8A623C87-330D-CF40-9143-A13AA29DC9DF}" srcOrd="0" destOrd="0" presId="urn:microsoft.com/office/officeart/2005/8/layout/default"/>
    <dgm:cxn modelId="{8C3FB1C8-2F26-A742-AA74-61F264C36F94}" type="presOf" srcId="{BC14D7C9-3667-B841-B26B-01F25B8A0B9C}" destId="{EFE1748C-5FA9-2243-AF63-2F546AE271CA}" srcOrd="0" destOrd="0" presId="urn:microsoft.com/office/officeart/2005/8/layout/default"/>
    <dgm:cxn modelId="{6E926BD9-B26F-9948-80B8-72E64D0408B6}" type="presOf" srcId="{A9A704EA-B6F7-9240-8F00-D87A8E6C6501}" destId="{4111B279-6D54-834C-803B-3881E424F8FD}" srcOrd="0" destOrd="0" presId="urn:microsoft.com/office/officeart/2005/8/layout/default"/>
    <dgm:cxn modelId="{B5E42DE9-3242-D84A-BE19-1BD51C90C6E1}" srcId="{2B9CE971-5A37-6548-A9F4-F6D3710CD5DC}" destId="{D7DD66FE-D095-6741-B201-F4577875EED7}" srcOrd="5" destOrd="0" parTransId="{4AA3F4E6-1DBA-1640-8931-529C67C0C8E6}" sibTransId="{1661606B-5AD3-3B4F-8B65-1CAD248B8BFF}"/>
    <dgm:cxn modelId="{F78FC9EA-4BDF-D242-95E8-41A8A40E489B}" srcId="{2B9CE971-5A37-6548-A9F4-F6D3710CD5DC}" destId="{C379D965-F1D6-E047-8105-C5D374027CA3}" srcOrd="1" destOrd="0" parTransId="{C07EF2F7-19FA-FD4D-ADDC-853BAF00DD6D}" sibTransId="{64B907A5-E1A5-F541-BB49-CBD3FE33E5DC}"/>
    <dgm:cxn modelId="{8C1581EC-E99B-5541-8121-CE5261C32A22}" type="presOf" srcId="{5ABAA81D-E88F-4E40-A2E8-C7168A85679C}" destId="{65092AF1-D130-CC44-8D59-96FDD0F794F6}" srcOrd="0" destOrd="0" presId="urn:microsoft.com/office/officeart/2005/8/layout/default"/>
    <dgm:cxn modelId="{9166BCEC-D7BA-5B44-A3D7-C5904391FBC3}" srcId="{2B9CE971-5A37-6548-A9F4-F6D3710CD5DC}" destId="{646A9875-9BC4-4743-95A8-6480FD9B14C0}" srcOrd="6" destOrd="0" parTransId="{F9778F5D-9019-F84B-87A2-2FD3CC969AF2}" sibTransId="{5B32441A-48BC-144A-97CA-D2C53D47F8D9}"/>
    <dgm:cxn modelId="{D16218EF-4B2E-244B-BFE0-4611892410CB}" type="presOf" srcId="{646A9875-9BC4-4743-95A8-6480FD9B14C0}" destId="{3F7C3902-12A1-3C42-875D-FF0A9700C096}" srcOrd="0" destOrd="0" presId="urn:microsoft.com/office/officeart/2005/8/layout/default"/>
    <dgm:cxn modelId="{213A80F6-27D6-0F4E-8ED7-376D799D8EB8}" srcId="{2B9CE971-5A37-6548-A9F4-F6D3710CD5DC}" destId="{A9A704EA-B6F7-9240-8F00-D87A8E6C6501}" srcOrd="4" destOrd="0" parTransId="{623A22F3-C2CB-A54D-9B81-005EDBCA5FFC}" sibTransId="{B4DE3F3A-99BA-854A-B30F-7C70DC7E4A70}"/>
    <dgm:cxn modelId="{94065AFD-8E34-9B43-B6DF-733E6060C517}" srcId="{2B9CE971-5A37-6548-A9F4-F6D3710CD5DC}" destId="{BC14D7C9-3667-B841-B26B-01F25B8A0B9C}" srcOrd="2" destOrd="0" parTransId="{1D19323B-69C6-2944-831B-5FBE002306E5}" sibTransId="{C0D5E876-F2C6-8C48-A663-9C32C177BCA7}"/>
    <dgm:cxn modelId="{5C351C46-EC5F-D646-A0EC-A72CC1588ACF}" type="presParOf" srcId="{68B4CFE4-ACE1-AB4F-B375-26F28B657724}" destId="{F0131CAD-EE26-424B-B2B3-3F15E000F4A1}" srcOrd="0" destOrd="0" presId="urn:microsoft.com/office/officeart/2005/8/layout/default"/>
    <dgm:cxn modelId="{347355E3-A800-7347-9117-0DDDFD277867}" type="presParOf" srcId="{68B4CFE4-ACE1-AB4F-B375-26F28B657724}" destId="{73C7AB05-621F-5A44-8005-3F26C3131AEA}" srcOrd="1" destOrd="0" presId="urn:microsoft.com/office/officeart/2005/8/layout/default"/>
    <dgm:cxn modelId="{C5E8D4F1-D472-2F4A-B7E5-8DDFD170098E}" type="presParOf" srcId="{68B4CFE4-ACE1-AB4F-B375-26F28B657724}" destId="{FD5F817F-7298-1B43-9C8F-CC44CEA96DB4}" srcOrd="2" destOrd="0" presId="urn:microsoft.com/office/officeart/2005/8/layout/default"/>
    <dgm:cxn modelId="{A208C79A-A381-524A-B9AA-B6AE8A7F873D}" type="presParOf" srcId="{68B4CFE4-ACE1-AB4F-B375-26F28B657724}" destId="{79F69953-1FD9-0942-9202-1204EC5C028B}" srcOrd="3" destOrd="0" presId="urn:microsoft.com/office/officeart/2005/8/layout/default"/>
    <dgm:cxn modelId="{2F41464E-7892-6141-99E4-BDD9DDCDF475}" type="presParOf" srcId="{68B4CFE4-ACE1-AB4F-B375-26F28B657724}" destId="{EFE1748C-5FA9-2243-AF63-2F546AE271CA}" srcOrd="4" destOrd="0" presId="urn:microsoft.com/office/officeart/2005/8/layout/default"/>
    <dgm:cxn modelId="{91FB9A1C-EC54-8945-99C4-FAF03AEEBDB8}" type="presParOf" srcId="{68B4CFE4-ACE1-AB4F-B375-26F28B657724}" destId="{8B16419C-FA54-7C41-A371-CF6697093973}" srcOrd="5" destOrd="0" presId="urn:microsoft.com/office/officeart/2005/8/layout/default"/>
    <dgm:cxn modelId="{953F28B9-7C15-4347-ADC9-245D658BD0D6}" type="presParOf" srcId="{68B4CFE4-ACE1-AB4F-B375-26F28B657724}" destId="{65092AF1-D130-CC44-8D59-96FDD0F794F6}" srcOrd="6" destOrd="0" presId="urn:microsoft.com/office/officeart/2005/8/layout/default"/>
    <dgm:cxn modelId="{2AD5B8DC-18E0-E64B-B9D1-8FCEE5CFE7E9}" type="presParOf" srcId="{68B4CFE4-ACE1-AB4F-B375-26F28B657724}" destId="{E1FF7450-DE7E-DA45-B33D-6A57B832DA6F}" srcOrd="7" destOrd="0" presId="urn:microsoft.com/office/officeart/2005/8/layout/default"/>
    <dgm:cxn modelId="{E6CBFA8F-96FC-504D-915B-F6772305CCEB}" type="presParOf" srcId="{68B4CFE4-ACE1-AB4F-B375-26F28B657724}" destId="{4111B279-6D54-834C-803B-3881E424F8FD}" srcOrd="8" destOrd="0" presId="urn:microsoft.com/office/officeart/2005/8/layout/default"/>
    <dgm:cxn modelId="{A9CEB3FA-EA0F-FC44-9C26-78479CD7C580}" type="presParOf" srcId="{68B4CFE4-ACE1-AB4F-B375-26F28B657724}" destId="{5C58187B-531B-D74C-B394-7B1DC2F27D71}" srcOrd="9" destOrd="0" presId="urn:microsoft.com/office/officeart/2005/8/layout/default"/>
    <dgm:cxn modelId="{C423DCE9-F9A8-CB46-AD50-BADA52742271}" type="presParOf" srcId="{68B4CFE4-ACE1-AB4F-B375-26F28B657724}" destId="{8A623C87-330D-CF40-9143-A13AA29DC9DF}" srcOrd="10" destOrd="0" presId="urn:microsoft.com/office/officeart/2005/8/layout/default"/>
    <dgm:cxn modelId="{39282349-694C-FA4A-8F73-699475FC2B35}" type="presParOf" srcId="{68B4CFE4-ACE1-AB4F-B375-26F28B657724}" destId="{64704712-07F0-E344-AEC9-963B2723DD0E}" srcOrd="11" destOrd="0" presId="urn:microsoft.com/office/officeart/2005/8/layout/default"/>
    <dgm:cxn modelId="{3A27A5C9-A041-184F-BD10-F65E271DB6BB}" type="presParOf" srcId="{68B4CFE4-ACE1-AB4F-B375-26F28B657724}" destId="{3F7C3902-12A1-3C42-875D-FF0A9700C096}"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CA7470-223E-524C-8AB5-0296D4C4AF10}" type="doc">
      <dgm:prSet loTypeId="urn:microsoft.com/office/officeart/2005/8/layout/vList5" loCatId="" qsTypeId="urn:microsoft.com/office/officeart/2005/8/quickstyle/3D1" qsCatId="3D" csTypeId="urn:microsoft.com/office/officeart/2005/8/colors/accent1_2" csCatId="accent1" phldr="1"/>
      <dgm:spPr/>
      <dgm:t>
        <a:bodyPr/>
        <a:lstStyle/>
        <a:p>
          <a:endParaRPr lang="en-US"/>
        </a:p>
      </dgm:t>
    </dgm:pt>
    <dgm:pt modelId="{74E85662-C6BA-AC46-A5CB-294AF659AE56}">
      <dgm:prSet phldrT="[Text]"/>
      <dgm:spPr/>
      <dgm:t>
        <a:bodyPr/>
        <a:lstStyle/>
        <a:p>
          <a:r>
            <a:rPr lang="sv-SE" b="1" dirty="0">
              <a:latin typeface="Times New Roman" panose="02020603050405020304" pitchFamily="18" charset="0"/>
              <a:cs typeface="Times New Roman" panose="02020603050405020304" pitchFamily="18" charset="0"/>
            </a:rPr>
            <a:t>Murmur3Partitioner</a:t>
          </a:r>
          <a:endParaRPr lang="en-US" b="1" dirty="0">
            <a:latin typeface="Times New Roman" panose="02020603050405020304" pitchFamily="18" charset="0"/>
            <a:cs typeface="Times New Roman" panose="02020603050405020304" pitchFamily="18" charset="0"/>
          </a:endParaRPr>
        </a:p>
      </dgm:t>
    </dgm:pt>
    <dgm:pt modelId="{806E0619-AD70-5246-AD87-9FC4692E0A42}" type="parTrans" cxnId="{6D686613-5C0F-A54F-9F5B-2E93F9760CD6}">
      <dgm:prSet/>
      <dgm:spPr/>
      <dgm:t>
        <a:bodyPr/>
        <a:lstStyle/>
        <a:p>
          <a:endParaRPr lang="en-US"/>
        </a:p>
      </dgm:t>
    </dgm:pt>
    <dgm:pt modelId="{1EEF25EF-DF01-2044-81ED-0F0BAEFFB9FD}" type="sibTrans" cxnId="{6D686613-5C0F-A54F-9F5B-2E93F9760CD6}">
      <dgm:prSet/>
      <dgm:spPr/>
      <dgm:t>
        <a:bodyPr/>
        <a:lstStyle/>
        <a:p>
          <a:endParaRPr lang="en-US"/>
        </a:p>
      </dgm:t>
    </dgm:pt>
    <dgm:pt modelId="{A1BEC816-30A7-F14C-A823-6A6A91DB8D4E}">
      <dgm:prSet phldrT="[Text]" custT="1"/>
      <dgm:spPr/>
      <dgm:t>
        <a:bodyPr/>
        <a:lstStyle/>
        <a:p>
          <a:r>
            <a:rPr lang="en-US" sz="2000" dirty="0">
              <a:latin typeface="Times New Roman" panose="02020603050405020304" pitchFamily="18" charset="0"/>
              <a:cs typeface="Times New Roman" panose="02020603050405020304" pitchFamily="18" charset="0"/>
            </a:rPr>
            <a:t>Calculates the Murmur hash of </a:t>
          </a:r>
          <a:r>
            <a:rPr lang="en-US" sz="2000" b="1" dirty="0">
              <a:latin typeface="Times New Roman" panose="02020603050405020304" pitchFamily="18" charset="0"/>
              <a:cs typeface="Times New Roman" panose="02020603050405020304" pitchFamily="18" charset="0"/>
            </a:rPr>
            <a:t>the row keys </a:t>
          </a:r>
          <a:r>
            <a:rPr lang="en-US" sz="2000" dirty="0">
              <a:latin typeface="Times New Roman" panose="02020603050405020304" pitchFamily="18" charset="0"/>
              <a:cs typeface="Times New Roman" panose="02020603050405020304" pitchFamily="18" charset="0"/>
            </a:rPr>
            <a:t>and distributes the data accordingly.</a:t>
          </a:r>
        </a:p>
      </dgm:t>
    </dgm:pt>
    <dgm:pt modelId="{A7B9064B-5438-F848-98DD-82446CB73D70}" type="parTrans" cxnId="{BEF5EDB4-CD4D-DD42-B653-5C0D96EDA1D8}">
      <dgm:prSet/>
      <dgm:spPr/>
      <dgm:t>
        <a:bodyPr/>
        <a:lstStyle/>
        <a:p>
          <a:endParaRPr lang="en-US"/>
        </a:p>
      </dgm:t>
    </dgm:pt>
    <dgm:pt modelId="{3478D419-DB71-9444-998E-DBD99A365D8B}" type="sibTrans" cxnId="{BEF5EDB4-CD4D-DD42-B653-5C0D96EDA1D8}">
      <dgm:prSet/>
      <dgm:spPr/>
      <dgm:t>
        <a:bodyPr/>
        <a:lstStyle/>
        <a:p>
          <a:endParaRPr lang="en-US"/>
        </a:p>
      </dgm:t>
    </dgm:pt>
    <dgm:pt modelId="{0C2C5C49-C1D3-5C42-9528-3807AB9A319F}">
      <dgm:prSet phldrT="[Text]" custT="1"/>
      <dgm:spPr/>
      <dgm:t>
        <a:bodyPr/>
        <a:lstStyle/>
        <a:p>
          <a:r>
            <a:rPr lang="sv-SE" sz="2100" b="1" kern="1200" dirty="0" err="1">
              <a:solidFill>
                <a:prstClr val="white"/>
              </a:solidFill>
              <a:latin typeface="Times New Roman" panose="02020603050405020304" pitchFamily="18" charset="0"/>
              <a:ea typeface="+mn-ea"/>
              <a:cs typeface="Times New Roman" panose="02020603050405020304" pitchFamily="18" charset="0"/>
            </a:rPr>
            <a:t>RandomPartitioner</a:t>
          </a:r>
          <a:endParaRPr lang="en-US" sz="2100" b="1" kern="1200" dirty="0">
            <a:solidFill>
              <a:prstClr val="white"/>
            </a:solidFill>
            <a:latin typeface="Times New Roman" panose="02020603050405020304" pitchFamily="18" charset="0"/>
            <a:ea typeface="+mn-ea"/>
            <a:cs typeface="Times New Roman" panose="02020603050405020304" pitchFamily="18" charset="0"/>
          </a:endParaRPr>
        </a:p>
      </dgm:t>
    </dgm:pt>
    <dgm:pt modelId="{60E33CA7-DF1B-334E-8E9F-C466E4427B91}" type="parTrans" cxnId="{D491F75E-F0A1-CC4D-A628-CFCAB46CA42B}">
      <dgm:prSet/>
      <dgm:spPr/>
      <dgm:t>
        <a:bodyPr/>
        <a:lstStyle/>
        <a:p>
          <a:endParaRPr lang="en-US"/>
        </a:p>
      </dgm:t>
    </dgm:pt>
    <dgm:pt modelId="{97E99CCE-BA71-684F-AB69-A7653BC236D9}" type="sibTrans" cxnId="{D491F75E-F0A1-CC4D-A628-CFCAB46CA42B}">
      <dgm:prSet/>
      <dgm:spPr/>
      <dgm:t>
        <a:bodyPr/>
        <a:lstStyle/>
        <a:p>
          <a:endParaRPr lang="en-US"/>
        </a:p>
      </dgm:t>
    </dgm:pt>
    <dgm:pt modelId="{F1F93676-D426-274B-9342-E4A75E7E6423}">
      <dgm:prSet phldrT="[Text]" custT="1"/>
      <dgm:spPr/>
      <dgm:t>
        <a:bodyPr/>
        <a:lstStyle/>
        <a:p>
          <a:pPr marL="171450" lvl="1" indent="-171450" algn="l" defTabSz="844550">
            <a:lnSpc>
              <a:spcPct val="90000"/>
            </a:lnSpc>
            <a:spcBef>
              <a:spcPct val="0"/>
            </a:spcBef>
            <a:spcAft>
              <a:spcPct val="15000"/>
            </a:spcAft>
            <a:buChar char="•"/>
          </a:pP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Uses the MD5 hashing algorithm to distribute data across the cluster.</a:t>
          </a:r>
        </a:p>
      </dgm:t>
    </dgm:pt>
    <dgm:pt modelId="{66F39E36-83AA-1649-BEDB-A9D6A0A519AD}" type="parTrans" cxnId="{ECAB6370-5708-5242-AECB-2B2E31C0DA0E}">
      <dgm:prSet/>
      <dgm:spPr/>
      <dgm:t>
        <a:bodyPr/>
        <a:lstStyle/>
        <a:p>
          <a:endParaRPr lang="en-US"/>
        </a:p>
      </dgm:t>
    </dgm:pt>
    <dgm:pt modelId="{D11A632E-DBCD-4A4D-998D-3ED5F308BA59}" type="sibTrans" cxnId="{ECAB6370-5708-5242-AECB-2B2E31C0DA0E}">
      <dgm:prSet/>
      <dgm:spPr/>
      <dgm:t>
        <a:bodyPr/>
        <a:lstStyle/>
        <a:p>
          <a:endParaRPr lang="en-US"/>
        </a:p>
      </dgm:t>
    </dgm:pt>
    <dgm:pt modelId="{8CA64C54-8A72-754B-A0FD-70671484F197}">
      <dgm:prSet phldrT="[Text]" custT="1"/>
      <dgm:spPr/>
      <dgm:t>
        <a:bodyPr/>
        <a:lstStyle/>
        <a:p>
          <a:pPr marL="0" lvl="0" indent="0" algn="ctr" defTabSz="933450">
            <a:lnSpc>
              <a:spcPct val="90000"/>
            </a:lnSpc>
            <a:spcBef>
              <a:spcPct val="0"/>
            </a:spcBef>
            <a:spcAft>
              <a:spcPct val="35000"/>
            </a:spcAft>
            <a:buNone/>
          </a:pPr>
          <a:r>
            <a:rPr lang="sv-SE" sz="2100" b="1" kern="1200" dirty="0" err="1">
              <a:solidFill>
                <a:prstClr val="white"/>
              </a:solidFill>
              <a:latin typeface="Times New Roman" panose="02020603050405020304" pitchFamily="18" charset="0"/>
              <a:ea typeface="+mn-ea"/>
              <a:cs typeface="Times New Roman" panose="02020603050405020304" pitchFamily="18" charset="0"/>
            </a:rPr>
            <a:t>ByteOrderPartitioner</a:t>
          </a:r>
          <a:endParaRPr lang="en-US" sz="2100" b="1" kern="1200" dirty="0">
            <a:solidFill>
              <a:prstClr val="white"/>
            </a:solidFill>
            <a:latin typeface="Times New Roman" panose="02020603050405020304" pitchFamily="18" charset="0"/>
            <a:ea typeface="+mn-ea"/>
            <a:cs typeface="Times New Roman" panose="02020603050405020304" pitchFamily="18" charset="0"/>
          </a:endParaRPr>
        </a:p>
      </dgm:t>
    </dgm:pt>
    <dgm:pt modelId="{8F0BA585-B34D-F546-9597-D518B152BA00}" type="parTrans" cxnId="{21537A77-E3A3-B146-93D1-0F2F2D165BD7}">
      <dgm:prSet/>
      <dgm:spPr/>
      <dgm:t>
        <a:bodyPr/>
        <a:lstStyle/>
        <a:p>
          <a:endParaRPr lang="en-US"/>
        </a:p>
      </dgm:t>
    </dgm:pt>
    <dgm:pt modelId="{33835CAF-4571-764C-B523-7B0AD1DBBC05}" type="sibTrans" cxnId="{21537A77-E3A3-B146-93D1-0F2F2D165BD7}">
      <dgm:prSet/>
      <dgm:spPr/>
      <dgm:t>
        <a:bodyPr/>
        <a:lstStyle/>
        <a:p>
          <a:endParaRPr lang="en-US"/>
        </a:p>
      </dgm:t>
    </dgm:pt>
    <dgm:pt modelId="{EF26E7E3-12AA-2C49-8F32-9AA718C6FEF1}">
      <dgm:prSet phldrT="[Text]" custT="1"/>
      <dgm:spPr/>
      <dgm:t>
        <a:bodyPr/>
        <a:lstStyle/>
        <a:p>
          <a:pPr marL="171450" lvl="1" indent="-171450" algn="l" defTabSz="844550">
            <a:lnSpc>
              <a:spcPct val="90000"/>
            </a:lnSpc>
            <a:spcBef>
              <a:spcPct val="0"/>
            </a:spcBef>
            <a:spcAft>
              <a:spcPct val="15000"/>
            </a:spcAft>
            <a:buChar char="•"/>
          </a:pP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Generates </a:t>
          </a:r>
          <a:r>
            <a:rPr lang="en-US" sz="1900" b="1"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tokens</a:t>
          </a: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 </a:t>
          </a:r>
          <a:r>
            <a:rPr lang="en-US" sz="1900" b="1"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for row </a:t>
          </a: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keys that are in the order of hexadecimal representations of the key</a:t>
          </a:r>
        </a:p>
      </dgm:t>
    </dgm:pt>
    <dgm:pt modelId="{A01AA1E0-96C7-5C4A-BE73-CD738AE12E2F}" type="parTrans" cxnId="{7F67B9DE-8365-484C-A1B6-B94CE481866B}">
      <dgm:prSet/>
      <dgm:spPr/>
      <dgm:t>
        <a:bodyPr/>
        <a:lstStyle/>
        <a:p>
          <a:endParaRPr lang="en-US"/>
        </a:p>
      </dgm:t>
    </dgm:pt>
    <dgm:pt modelId="{5A8A84FF-77E5-064D-9B2C-E6DEC7B8B6B2}" type="sibTrans" cxnId="{7F67B9DE-8365-484C-A1B6-B94CE481866B}">
      <dgm:prSet/>
      <dgm:spPr/>
      <dgm:t>
        <a:bodyPr/>
        <a:lstStyle/>
        <a:p>
          <a:endParaRPr lang="en-US"/>
        </a:p>
      </dgm:t>
    </dgm:pt>
    <dgm:pt modelId="{038E7F7C-A689-1F40-A950-DB50530B5764}">
      <dgm:prSet phldrT="[Text]" custT="1"/>
      <dgm:spPr/>
      <dgm:t>
        <a:bodyPr/>
        <a:lstStyle/>
        <a:p>
          <a:pPr marL="171450" lvl="1" indent="-171450" algn="l" defTabSz="844550">
            <a:lnSpc>
              <a:spcPct val="90000"/>
            </a:lnSpc>
            <a:spcBef>
              <a:spcPct val="0"/>
            </a:spcBef>
            <a:spcAft>
              <a:spcPct val="15000"/>
            </a:spcAft>
            <a:buChar char="•"/>
          </a:pP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Cassandra 1.1.x and precursors have this as the default </a:t>
          </a:r>
          <a:r>
            <a:rPr lang="en-US" sz="1900" kern="1200" dirty="0" err="1">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partitioner</a:t>
          </a: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a:t>
          </a:r>
        </a:p>
      </dgm:t>
    </dgm:pt>
    <dgm:pt modelId="{033D16E2-DBC4-A74B-A600-EAE09A93D72A}" type="parTrans" cxnId="{BA21FBB2-0C23-2844-9918-601FDBFADEF2}">
      <dgm:prSet/>
      <dgm:spPr/>
      <dgm:t>
        <a:bodyPr/>
        <a:lstStyle/>
        <a:p>
          <a:endParaRPr lang="en-US"/>
        </a:p>
      </dgm:t>
    </dgm:pt>
    <dgm:pt modelId="{137F3CE6-871C-3440-B793-7AD280F73297}" type="sibTrans" cxnId="{BA21FBB2-0C23-2844-9918-601FDBFADEF2}">
      <dgm:prSet/>
      <dgm:spPr/>
      <dgm:t>
        <a:bodyPr/>
        <a:lstStyle/>
        <a:p>
          <a:endParaRPr lang="en-US"/>
        </a:p>
      </dgm:t>
    </dgm:pt>
    <dgm:pt modelId="{67648FC3-0F69-2148-8569-CFA543D0AD0B}">
      <dgm:prSet phldrT="[Text]" custT="1"/>
      <dgm:spPr/>
      <dgm:t>
        <a:bodyPr/>
        <a:lstStyle/>
        <a:p>
          <a:pPr marL="171450" lvl="1" indent="-171450" algn="l" defTabSz="844550">
            <a:lnSpc>
              <a:spcPct val="90000"/>
            </a:lnSpc>
            <a:spcBef>
              <a:spcPct val="0"/>
            </a:spcBef>
            <a:spcAft>
              <a:spcPct val="15000"/>
            </a:spcAft>
            <a:buChar char="•"/>
          </a:pP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This is an ordered distribution, so the rows are stored in lexical order.</a:t>
          </a:r>
        </a:p>
      </dgm:t>
    </dgm:pt>
    <dgm:pt modelId="{3731F08A-CC50-824C-963C-EFE857ADC463}" type="parTrans" cxnId="{71E9F103-E8B0-0A4E-ABC7-F340386D0840}">
      <dgm:prSet/>
      <dgm:spPr/>
      <dgm:t>
        <a:bodyPr/>
        <a:lstStyle/>
        <a:p>
          <a:endParaRPr lang="en-US"/>
        </a:p>
      </dgm:t>
    </dgm:pt>
    <dgm:pt modelId="{0C9EE73D-F30D-DE41-9BD4-6F34B0025658}" type="sibTrans" cxnId="{71E9F103-E8B0-0A4E-ABC7-F340386D0840}">
      <dgm:prSet/>
      <dgm:spPr/>
      <dgm:t>
        <a:bodyPr/>
        <a:lstStyle/>
        <a:p>
          <a:endParaRPr lang="en-US"/>
        </a:p>
      </dgm:t>
    </dgm:pt>
    <dgm:pt modelId="{6CA1A295-FC35-1443-8B4E-4AE4D653B1AC}" type="pres">
      <dgm:prSet presAssocID="{F5CA7470-223E-524C-8AB5-0296D4C4AF10}" presName="Name0" presStyleCnt="0">
        <dgm:presLayoutVars>
          <dgm:dir/>
          <dgm:animLvl val="lvl"/>
          <dgm:resizeHandles val="exact"/>
        </dgm:presLayoutVars>
      </dgm:prSet>
      <dgm:spPr/>
    </dgm:pt>
    <dgm:pt modelId="{E88D1A11-BE1A-F44B-8C34-1E23CA6E0508}" type="pres">
      <dgm:prSet presAssocID="{74E85662-C6BA-AC46-A5CB-294AF659AE56}" presName="linNode" presStyleCnt="0"/>
      <dgm:spPr/>
    </dgm:pt>
    <dgm:pt modelId="{66D1EA33-9D03-7B4C-AED1-41AABEEC6102}" type="pres">
      <dgm:prSet presAssocID="{74E85662-C6BA-AC46-A5CB-294AF659AE56}" presName="parentText" presStyleLbl="node1" presStyleIdx="0" presStyleCnt="3">
        <dgm:presLayoutVars>
          <dgm:chMax val="1"/>
          <dgm:bulletEnabled val="1"/>
        </dgm:presLayoutVars>
      </dgm:prSet>
      <dgm:spPr/>
    </dgm:pt>
    <dgm:pt modelId="{73737DCB-D60A-624E-A9F5-A7354737A62A}" type="pres">
      <dgm:prSet presAssocID="{74E85662-C6BA-AC46-A5CB-294AF659AE56}" presName="descendantText" presStyleLbl="alignAccFollowNode1" presStyleIdx="0" presStyleCnt="3">
        <dgm:presLayoutVars>
          <dgm:bulletEnabled val="1"/>
        </dgm:presLayoutVars>
      </dgm:prSet>
      <dgm:spPr/>
    </dgm:pt>
    <dgm:pt modelId="{EF72C266-ADB7-954C-85A4-44237772BC17}" type="pres">
      <dgm:prSet presAssocID="{1EEF25EF-DF01-2044-81ED-0F0BAEFFB9FD}" presName="sp" presStyleCnt="0"/>
      <dgm:spPr/>
    </dgm:pt>
    <dgm:pt modelId="{EA88E67D-76DD-4B46-8CF0-5BC635A8B4F9}" type="pres">
      <dgm:prSet presAssocID="{0C2C5C49-C1D3-5C42-9528-3807AB9A319F}" presName="linNode" presStyleCnt="0"/>
      <dgm:spPr/>
    </dgm:pt>
    <dgm:pt modelId="{3412C2AA-7CFB-9A4C-96D6-81FD67EAFCD9}" type="pres">
      <dgm:prSet presAssocID="{0C2C5C49-C1D3-5C42-9528-3807AB9A319F}" presName="parentText" presStyleLbl="node1" presStyleIdx="1" presStyleCnt="3" custLinFactNeighborY="-1819">
        <dgm:presLayoutVars>
          <dgm:chMax val="1"/>
          <dgm:bulletEnabled val="1"/>
        </dgm:presLayoutVars>
      </dgm:prSet>
      <dgm:spPr/>
    </dgm:pt>
    <dgm:pt modelId="{9FC8EEC0-EA7F-D24D-B131-D5BDEA85931F}" type="pres">
      <dgm:prSet presAssocID="{0C2C5C49-C1D3-5C42-9528-3807AB9A319F}" presName="descendantText" presStyleLbl="alignAccFollowNode1" presStyleIdx="1" presStyleCnt="3">
        <dgm:presLayoutVars>
          <dgm:bulletEnabled val="1"/>
        </dgm:presLayoutVars>
      </dgm:prSet>
      <dgm:spPr/>
    </dgm:pt>
    <dgm:pt modelId="{A944D6C1-5235-2648-A2C1-820B12CBA100}" type="pres">
      <dgm:prSet presAssocID="{97E99CCE-BA71-684F-AB69-A7653BC236D9}" presName="sp" presStyleCnt="0"/>
      <dgm:spPr/>
    </dgm:pt>
    <dgm:pt modelId="{CC5F2437-9B4E-6F4B-B369-D00495FE23A3}" type="pres">
      <dgm:prSet presAssocID="{8CA64C54-8A72-754B-A0FD-70671484F197}" presName="linNode" presStyleCnt="0"/>
      <dgm:spPr/>
    </dgm:pt>
    <dgm:pt modelId="{3AE842FA-8152-AE4A-9476-C3367540EB09}" type="pres">
      <dgm:prSet presAssocID="{8CA64C54-8A72-754B-A0FD-70671484F197}" presName="parentText" presStyleLbl="node1" presStyleIdx="2" presStyleCnt="3">
        <dgm:presLayoutVars>
          <dgm:chMax val="1"/>
          <dgm:bulletEnabled val="1"/>
        </dgm:presLayoutVars>
      </dgm:prSet>
      <dgm:spPr/>
    </dgm:pt>
    <dgm:pt modelId="{C239B00D-72C7-2B41-8F1E-5A7F15642C14}" type="pres">
      <dgm:prSet presAssocID="{8CA64C54-8A72-754B-A0FD-70671484F197}" presName="descendantText" presStyleLbl="alignAccFollowNode1" presStyleIdx="2" presStyleCnt="3">
        <dgm:presLayoutVars>
          <dgm:bulletEnabled val="1"/>
        </dgm:presLayoutVars>
      </dgm:prSet>
      <dgm:spPr/>
    </dgm:pt>
  </dgm:ptLst>
  <dgm:cxnLst>
    <dgm:cxn modelId="{71E9F103-E8B0-0A4E-ABC7-F340386D0840}" srcId="{8CA64C54-8A72-754B-A0FD-70671484F197}" destId="{67648FC3-0F69-2148-8569-CFA543D0AD0B}" srcOrd="1" destOrd="0" parTransId="{3731F08A-CC50-824C-963C-EFE857ADC463}" sibTransId="{0C9EE73D-F30D-DE41-9BD4-6F34B0025658}"/>
    <dgm:cxn modelId="{974FBC05-B88A-004B-ABB3-BE2B377DF76D}" type="presOf" srcId="{F5CA7470-223E-524C-8AB5-0296D4C4AF10}" destId="{6CA1A295-FC35-1443-8B4E-4AE4D653B1AC}" srcOrd="0" destOrd="0" presId="urn:microsoft.com/office/officeart/2005/8/layout/vList5"/>
    <dgm:cxn modelId="{99C2E20A-097C-1848-8D5F-5E60A4AA757B}" type="presOf" srcId="{0C2C5C49-C1D3-5C42-9528-3807AB9A319F}" destId="{3412C2AA-7CFB-9A4C-96D6-81FD67EAFCD9}" srcOrd="0" destOrd="0" presId="urn:microsoft.com/office/officeart/2005/8/layout/vList5"/>
    <dgm:cxn modelId="{6D686613-5C0F-A54F-9F5B-2E93F9760CD6}" srcId="{F5CA7470-223E-524C-8AB5-0296D4C4AF10}" destId="{74E85662-C6BA-AC46-A5CB-294AF659AE56}" srcOrd="0" destOrd="0" parTransId="{806E0619-AD70-5246-AD87-9FC4692E0A42}" sibTransId="{1EEF25EF-DF01-2044-81ED-0F0BAEFFB9FD}"/>
    <dgm:cxn modelId="{C081F924-D967-F74A-8FCB-EB62082A87D2}" type="presOf" srcId="{67648FC3-0F69-2148-8569-CFA543D0AD0B}" destId="{C239B00D-72C7-2B41-8F1E-5A7F15642C14}" srcOrd="0" destOrd="1" presId="urn:microsoft.com/office/officeart/2005/8/layout/vList5"/>
    <dgm:cxn modelId="{9616A925-1B26-6F40-A0E2-10BB3E4E94AD}" type="presOf" srcId="{F1F93676-D426-274B-9342-E4A75E7E6423}" destId="{9FC8EEC0-EA7F-D24D-B131-D5BDEA85931F}" srcOrd="0" destOrd="0" presId="urn:microsoft.com/office/officeart/2005/8/layout/vList5"/>
    <dgm:cxn modelId="{4264A12B-50BA-6A4E-B432-47145CB2C224}" type="presOf" srcId="{EF26E7E3-12AA-2C49-8F32-9AA718C6FEF1}" destId="{C239B00D-72C7-2B41-8F1E-5A7F15642C14}" srcOrd="0" destOrd="0" presId="urn:microsoft.com/office/officeart/2005/8/layout/vList5"/>
    <dgm:cxn modelId="{D491F75E-F0A1-CC4D-A628-CFCAB46CA42B}" srcId="{F5CA7470-223E-524C-8AB5-0296D4C4AF10}" destId="{0C2C5C49-C1D3-5C42-9528-3807AB9A319F}" srcOrd="1" destOrd="0" parTransId="{60E33CA7-DF1B-334E-8E9F-C466E4427B91}" sibTransId="{97E99CCE-BA71-684F-AB69-A7653BC236D9}"/>
    <dgm:cxn modelId="{61FE6763-B147-CB44-981E-45CC87B8EF6E}" type="presOf" srcId="{038E7F7C-A689-1F40-A950-DB50530B5764}" destId="{9FC8EEC0-EA7F-D24D-B131-D5BDEA85931F}" srcOrd="0" destOrd="1" presId="urn:microsoft.com/office/officeart/2005/8/layout/vList5"/>
    <dgm:cxn modelId="{ECAB6370-5708-5242-AECB-2B2E31C0DA0E}" srcId="{0C2C5C49-C1D3-5C42-9528-3807AB9A319F}" destId="{F1F93676-D426-274B-9342-E4A75E7E6423}" srcOrd="0" destOrd="0" parTransId="{66F39E36-83AA-1649-BEDB-A9D6A0A519AD}" sibTransId="{D11A632E-DBCD-4A4D-998D-3ED5F308BA59}"/>
    <dgm:cxn modelId="{21537A77-E3A3-B146-93D1-0F2F2D165BD7}" srcId="{F5CA7470-223E-524C-8AB5-0296D4C4AF10}" destId="{8CA64C54-8A72-754B-A0FD-70671484F197}" srcOrd="2" destOrd="0" parTransId="{8F0BA585-B34D-F546-9597-D518B152BA00}" sibTransId="{33835CAF-4571-764C-B523-7B0AD1DBBC05}"/>
    <dgm:cxn modelId="{1ECF218E-A83B-5F43-BACD-A58977D206EC}" type="presOf" srcId="{A1BEC816-30A7-F14C-A823-6A6A91DB8D4E}" destId="{73737DCB-D60A-624E-A9F5-A7354737A62A}" srcOrd="0" destOrd="0" presId="urn:microsoft.com/office/officeart/2005/8/layout/vList5"/>
    <dgm:cxn modelId="{84396C9F-4401-5D4D-ADC3-42BDE732AD29}" type="presOf" srcId="{74E85662-C6BA-AC46-A5CB-294AF659AE56}" destId="{66D1EA33-9D03-7B4C-AED1-41AABEEC6102}" srcOrd="0" destOrd="0" presId="urn:microsoft.com/office/officeart/2005/8/layout/vList5"/>
    <dgm:cxn modelId="{1085D6A3-8426-6C41-8020-A2711B49C56A}" type="presOf" srcId="{8CA64C54-8A72-754B-A0FD-70671484F197}" destId="{3AE842FA-8152-AE4A-9476-C3367540EB09}" srcOrd="0" destOrd="0" presId="urn:microsoft.com/office/officeart/2005/8/layout/vList5"/>
    <dgm:cxn modelId="{BA21FBB2-0C23-2844-9918-601FDBFADEF2}" srcId="{0C2C5C49-C1D3-5C42-9528-3807AB9A319F}" destId="{038E7F7C-A689-1F40-A950-DB50530B5764}" srcOrd="1" destOrd="0" parTransId="{033D16E2-DBC4-A74B-A600-EAE09A93D72A}" sibTransId="{137F3CE6-871C-3440-B793-7AD280F73297}"/>
    <dgm:cxn modelId="{BEF5EDB4-CD4D-DD42-B653-5C0D96EDA1D8}" srcId="{74E85662-C6BA-AC46-A5CB-294AF659AE56}" destId="{A1BEC816-30A7-F14C-A823-6A6A91DB8D4E}" srcOrd="0" destOrd="0" parTransId="{A7B9064B-5438-F848-98DD-82446CB73D70}" sibTransId="{3478D419-DB71-9444-998E-DBD99A365D8B}"/>
    <dgm:cxn modelId="{7F67B9DE-8365-484C-A1B6-B94CE481866B}" srcId="{8CA64C54-8A72-754B-A0FD-70671484F197}" destId="{EF26E7E3-12AA-2C49-8F32-9AA718C6FEF1}" srcOrd="0" destOrd="0" parTransId="{A01AA1E0-96C7-5C4A-BE73-CD738AE12E2F}" sibTransId="{5A8A84FF-77E5-064D-9B2C-E6DEC7B8B6B2}"/>
    <dgm:cxn modelId="{8E7C4A7E-B33B-3F42-8D02-33E24C5191F7}" type="presParOf" srcId="{6CA1A295-FC35-1443-8B4E-4AE4D653B1AC}" destId="{E88D1A11-BE1A-F44B-8C34-1E23CA6E0508}" srcOrd="0" destOrd="0" presId="urn:microsoft.com/office/officeart/2005/8/layout/vList5"/>
    <dgm:cxn modelId="{F64B301D-17D3-0F4D-AA2C-7FD45E95B6C6}" type="presParOf" srcId="{E88D1A11-BE1A-F44B-8C34-1E23CA6E0508}" destId="{66D1EA33-9D03-7B4C-AED1-41AABEEC6102}" srcOrd="0" destOrd="0" presId="urn:microsoft.com/office/officeart/2005/8/layout/vList5"/>
    <dgm:cxn modelId="{9588CCC3-F66C-344E-A0EC-33CABB0F9B6E}" type="presParOf" srcId="{E88D1A11-BE1A-F44B-8C34-1E23CA6E0508}" destId="{73737DCB-D60A-624E-A9F5-A7354737A62A}" srcOrd="1" destOrd="0" presId="urn:microsoft.com/office/officeart/2005/8/layout/vList5"/>
    <dgm:cxn modelId="{E332C61E-6E46-2342-BF57-4C11BFCDA810}" type="presParOf" srcId="{6CA1A295-FC35-1443-8B4E-4AE4D653B1AC}" destId="{EF72C266-ADB7-954C-85A4-44237772BC17}" srcOrd="1" destOrd="0" presId="urn:microsoft.com/office/officeart/2005/8/layout/vList5"/>
    <dgm:cxn modelId="{97FC1B90-30DF-554D-A97B-FAB26E1CF7CB}" type="presParOf" srcId="{6CA1A295-FC35-1443-8B4E-4AE4D653B1AC}" destId="{EA88E67D-76DD-4B46-8CF0-5BC635A8B4F9}" srcOrd="2" destOrd="0" presId="urn:microsoft.com/office/officeart/2005/8/layout/vList5"/>
    <dgm:cxn modelId="{A6617DA4-A147-A846-88B9-9E2C7665C9D8}" type="presParOf" srcId="{EA88E67D-76DD-4B46-8CF0-5BC635A8B4F9}" destId="{3412C2AA-7CFB-9A4C-96D6-81FD67EAFCD9}" srcOrd="0" destOrd="0" presId="urn:microsoft.com/office/officeart/2005/8/layout/vList5"/>
    <dgm:cxn modelId="{428901B0-A01D-1C46-91ED-0532714E54CF}" type="presParOf" srcId="{EA88E67D-76DD-4B46-8CF0-5BC635A8B4F9}" destId="{9FC8EEC0-EA7F-D24D-B131-D5BDEA85931F}" srcOrd="1" destOrd="0" presId="urn:microsoft.com/office/officeart/2005/8/layout/vList5"/>
    <dgm:cxn modelId="{02789E8F-9B1D-864F-A66F-E4A7D2B2CCE5}" type="presParOf" srcId="{6CA1A295-FC35-1443-8B4E-4AE4D653B1AC}" destId="{A944D6C1-5235-2648-A2C1-820B12CBA100}" srcOrd="3" destOrd="0" presId="urn:microsoft.com/office/officeart/2005/8/layout/vList5"/>
    <dgm:cxn modelId="{35685DBA-663C-E740-B526-398C0B471B52}" type="presParOf" srcId="{6CA1A295-FC35-1443-8B4E-4AE4D653B1AC}" destId="{CC5F2437-9B4E-6F4B-B369-D00495FE23A3}" srcOrd="4" destOrd="0" presId="urn:microsoft.com/office/officeart/2005/8/layout/vList5"/>
    <dgm:cxn modelId="{473EF752-AF27-8249-908B-056A552A8C5D}" type="presParOf" srcId="{CC5F2437-9B4E-6F4B-B369-D00495FE23A3}" destId="{3AE842FA-8152-AE4A-9476-C3367540EB09}" srcOrd="0" destOrd="0" presId="urn:microsoft.com/office/officeart/2005/8/layout/vList5"/>
    <dgm:cxn modelId="{954AF81E-4945-8C44-857C-AAB828ACB7C2}" type="presParOf" srcId="{CC5F2437-9B4E-6F4B-B369-D00495FE23A3}" destId="{C239B00D-72C7-2B41-8F1E-5A7F15642C1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4D58B78-E869-F44E-8014-1B46AA657D79}" type="doc">
      <dgm:prSet loTypeId="urn:microsoft.com/office/officeart/2005/8/layout/hProcess9" loCatId="" qsTypeId="urn:microsoft.com/office/officeart/2005/8/quickstyle/3D2" qsCatId="3D" csTypeId="urn:microsoft.com/office/officeart/2005/8/colors/accent1_2" csCatId="accent1" phldr="1"/>
      <dgm:spPr/>
    </dgm:pt>
    <dgm:pt modelId="{98C4695C-429E-DC4F-A42A-72096966F259}">
      <dgm:prSet phldrT="[Text]"/>
      <dgm:spPr/>
      <dgm:t>
        <a:bodyPr/>
        <a:lstStyle/>
        <a:p>
          <a:r>
            <a:rPr lang="en-US" dirty="0">
              <a:latin typeface="Times New Roman" panose="02020603050405020304" pitchFamily="18" charset="0"/>
              <a:cs typeface="Times New Roman" panose="02020603050405020304" pitchFamily="18" charset="0"/>
            </a:rPr>
            <a:t>Commit Log</a:t>
          </a:r>
        </a:p>
      </dgm:t>
    </dgm:pt>
    <dgm:pt modelId="{B9F7E672-A255-EA44-A2DD-965ADD993B32}" type="parTrans" cxnId="{7FBA2AE9-5FED-3D42-A21E-644E3C2A069F}">
      <dgm:prSet/>
      <dgm:spPr/>
      <dgm:t>
        <a:bodyPr/>
        <a:lstStyle/>
        <a:p>
          <a:endParaRPr lang="en-US"/>
        </a:p>
      </dgm:t>
    </dgm:pt>
    <dgm:pt modelId="{45245906-1D3D-8940-A465-845DD3C6C023}" type="sibTrans" cxnId="{7FBA2AE9-5FED-3D42-A21E-644E3C2A069F}">
      <dgm:prSet/>
      <dgm:spPr/>
      <dgm:t>
        <a:bodyPr/>
        <a:lstStyle/>
        <a:p>
          <a:endParaRPr lang="en-US"/>
        </a:p>
      </dgm:t>
    </dgm:pt>
    <dgm:pt modelId="{3C4DA7B0-2756-BB44-8C12-A943C93DEECB}">
      <dgm:prSet phldrT="[Text]"/>
      <dgm:spPr/>
      <dgm:t>
        <a:bodyPr/>
        <a:lstStyle/>
        <a:p>
          <a:r>
            <a:rPr lang="en-US" dirty="0" err="1">
              <a:latin typeface="Times New Roman" panose="02020603050405020304" pitchFamily="18" charset="0"/>
              <a:cs typeface="Times New Roman" panose="02020603050405020304" pitchFamily="18" charset="0"/>
            </a:rPr>
            <a:t>MemTable</a:t>
          </a:r>
          <a:endParaRPr lang="en-US" dirty="0">
            <a:latin typeface="Times New Roman" panose="02020603050405020304" pitchFamily="18" charset="0"/>
            <a:cs typeface="Times New Roman" panose="02020603050405020304" pitchFamily="18" charset="0"/>
          </a:endParaRPr>
        </a:p>
      </dgm:t>
    </dgm:pt>
    <dgm:pt modelId="{420EAB94-1BE0-614E-9F79-83B6EA969BB6}" type="parTrans" cxnId="{434305B2-04D1-C245-B6DA-47EDF34C703C}">
      <dgm:prSet/>
      <dgm:spPr/>
      <dgm:t>
        <a:bodyPr/>
        <a:lstStyle/>
        <a:p>
          <a:endParaRPr lang="en-US"/>
        </a:p>
      </dgm:t>
    </dgm:pt>
    <dgm:pt modelId="{F2969623-30F7-9242-9751-596875E2A5BF}" type="sibTrans" cxnId="{434305B2-04D1-C245-B6DA-47EDF34C703C}">
      <dgm:prSet/>
      <dgm:spPr/>
      <dgm:t>
        <a:bodyPr/>
        <a:lstStyle/>
        <a:p>
          <a:endParaRPr lang="en-US"/>
        </a:p>
      </dgm:t>
    </dgm:pt>
    <dgm:pt modelId="{3F1F20F9-7DA1-CB49-85D4-18CD76A2E24E}">
      <dgm:prSet phldrT="[Text]"/>
      <dgm:spPr/>
      <dgm:t>
        <a:bodyPr/>
        <a:lstStyle/>
        <a:p>
          <a:r>
            <a:rPr lang="en-US" dirty="0" err="1">
              <a:latin typeface="Times New Roman" panose="02020603050405020304" pitchFamily="18" charset="0"/>
              <a:cs typeface="Times New Roman" panose="02020603050405020304" pitchFamily="18" charset="0"/>
            </a:rPr>
            <a:t>SSTable</a:t>
          </a:r>
          <a:endParaRPr lang="en-US" dirty="0">
            <a:latin typeface="Times New Roman" panose="02020603050405020304" pitchFamily="18" charset="0"/>
            <a:cs typeface="Times New Roman" panose="02020603050405020304" pitchFamily="18" charset="0"/>
          </a:endParaRPr>
        </a:p>
      </dgm:t>
    </dgm:pt>
    <dgm:pt modelId="{48F02D55-8EAF-3145-AA41-DE5442D4081B}" type="parTrans" cxnId="{4C22B818-FEEE-0B45-9C76-E188817A4181}">
      <dgm:prSet/>
      <dgm:spPr/>
      <dgm:t>
        <a:bodyPr/>
        <a:lstStyle/>
        <a:p>
          <a:endParaRPr lang="en-US"/>
        </a:p>
      </dgm:t>
    </dgm:pt>
    <dgm:pt modelId="{B6776AA2-9478-5948-B50D-152F1005C9DB}" type="sibTrans" cxnId="{4C22B818-FEEE-0B45-9C76-E188817A4181}">
      <dgm:prSet/>
      <dgm:spPr/>
      <dgm:t>
        <a:bodyPr/>
        <a:lstStyle/>
        <a:p>
          <a:endParaRPr lang="en-US"/>
        </a:p>
      </dgm:t>
    </dgm:pt>
    <dgm:pt modelId="{CB64C7D6-EEE2-C841-B844-F925CDE78251}" type="pres">
      <dgm:prSet presAssocID="{D4D58B78-E869-F44E-8014-1B46AA657D79}" presName="CompostProcess" presStyleCnt="0">
        <dgm:presLayoutVars>
          <dgm:dir/>
          <dgm:resizeHandles val="exact"/>
        </dgm:presLayoutVars>
      </dgm:prSet>
      <dgm:spPr/>
    </dgm:pt>
    <dgm:pt modelId="{C6371939-FB6C-734E-8633-405CFE028F5B}" type="pres">
      <dgm:prSet presAssocID="{D4D58B78-E869-F44E-8014-1B46AA657D79}" presName="arrow" presStyleLbl="bgShp" presStyleIdx="0" presStyleCnt="1"/>
      <dgm:spPr/>
    </dgm:pt>
    <dgm:pt modelId="{53D6DC26-CD3F-054D-800D-A243C4746B66}" type="pres">
      <dgm:prSet presAssocID="{D4D58B78-E869-F44E-8014-1B46AA657D79}" presName="linearProcess" presStyleCnt="0"/>
      <dgm:spPr/>
    </dgm:pt>
    <dgm:pt modelId="{C03E1872-392B-8F4B-AAD8-14D66F788591}" type="pres">
      <dgm:prSet presAssocID="{98C4695C-429E-DC4F-A42A-72096966F259}" presName="textNode" presStyleLbl="node1" presStyleIdx="0" presStyleCnt="3">
        <dgm:presLayoutVars>
          <dgm:bulletEnabled val="1"/>
        </dgm:presLayoutVars>
      </dgm:prSet>
      <dgm:spPr/>
    </dgm:pt>
    <dgm:pt modelId="{F2048DB7-CFB1-7C4E-B9B5-0992C2FF8977}" type="pres">
      <dgm:prSet presAssocID="{45245906-1D3D-8940-A465-845DD3C6C023}" presName="sibTrans" presStyleCnt="0"/>
      <dgm:spPr/>
    </dgm:pt>
    <dgm:pt modelId="{AD8D14BA-A762-7748-94CE-616AB56CE273}" type="pres">
      <dgm:prSet presAssocID="{3C4DA7B0-2756-BB44-8C12-A943C93DEECB}" presName="textNode" presStyleLbl="node1" presStyleIdx="1" presStyleCnt="3" custLinFactNeighborX="16044" custLinFactNeighborY="-2070">
        <dgm:presLayoutVars>
          <dgm:bulletEnabled val="1"/>
        </dgm:presLayoutVars>
      </dgm:prSet>
      <dgm:spPr/>
    </dgm:pt>
    <dgm:pt modelId="{BE75FD73-5BC0-D143-B8F1-9C3250306763}" type="pres">
      <dgm:prSet presAssocID="{F2969623-30F7-9242-9751-596875E2A5BF}" presName="sibTrans" presStyleCnt="0"/>
      <dgm:spPr/>
    </dgm:pt>
    <dgm:pt modelId="{E6656AEA-E754-A042-A7CF-BA401591DD72}" type="pres">
      <dgm:prSet presAssocID="{3F1F20F9-7DA1-CB49-85D4-18CD76A2E24E}" presName="textNode" presStyleLbl="node1" presStyleIdx="2" presStyleCnt="3">
        <dgm:presLayoutVars>
          <dgm:bulletEnabled val="1"/>
        </dgm:presLayoutVars>
      </dgm:prSet>
      <dgm:spPr/>
    </dgm:pt>
  </dgm:ptLst>
  <dgm:cxnLst>
    <dgm:cxn modelId="{4C22B818-FEEE-0B45-9C76-E188817A4181}" srcId="{D4D58B78-E869-F44E-8014-1B46AA657D79}" destId="{3F1F20F9-7DA1-CB49-85D4-18CD76A2E24E}" srcOrd="2" destOrd="0" parTransId="{48F02D55-8EAF-3145-AA41-DE5442D4081B}" sibTransId="{B6776AA2-9478-5948-B50D-152F1005C9DB}"/>
    <dgm:cxn modelId="{9A754538-E5ED-4A4F-BA82-E01E1333ED71}" type="presOf" srcId="{98C4695C-429E-DC4F-A42A-72096966F259}" destId="{C03E1872-392B-8F4B-AAD8-14D66F788591}" srcOrd="0" destOrd="0" presId="urn:microsoft.com/office/officeart/2005/8/layout/hProcess9"/>
    <dgm:cxn modelId="{379FCB69-4141-F349-8546-E45E066A6695}" type="presOf" srcId="{3F1F20F9-7DA1-CB49-85D4-18CD76A2E24E}" destId="{E6656AEA-E754-A042-A7CF-BA401591DD72}" srcOrd="0" destOrd="0" presId="urn:microsoft.com/office/officeart/2005/8/layout/hProcess9"/>
    <dgm:cxn modelId="{434305B2-04D1-C245-B6DA-47EDF34C703C}" srcId="{D4D58B78-E869-F44E-8014-1B46AA657D79}" destId="{3C4DA7B0-2756-BB44-8C12-A943C93DEECB}" srcOrd="1" destOrd="0" parTransId="{420EAB94-1BE0-614E-9F79-83B6EA969BB6}" sibTransId="{F2969623-30F7-9242-9751-596875E2A5BF}"/>
    <dgm:cxn modelId="{06F295CC-A49C-9042-A48F-755FD6271845}" type="presOf" srcId="{3C4DA7B0-2756-BB44-8C12-A943C93DEECB}" destId="{AD8D14BA-A762-7748-94CE-616AB56CE273}" srcOrd="0" destOrd="0" presId="urn:microsoft.com/office/officeart/2005/8/layout/hProcess9"/>
    <dgm:cxn modelId="{7FBA2AE9-5FED-3D42-A21E-644E3C2A069F}" srcId="{D4D58B78-E869-F44E-8014-1B46AA657D79}" destId="{98C4695C-429E-DC4F-A42A-72096966F259}" srcOrd="0" destOrd="0" parTransId="{B9F7E672-A255-EA44-A2DD-965ADD993B32}" sibTransId="{45245906-1D3D-8940-A465-845DD3C6C023}"/>
    <dgm:cxn modelId="{18FE10EC-C393-494A-841E-0FDF8D16A2EB}" type="presOf" srcId="{D4D58B78-E869-F44E-8014-1B46AA657D79}" destId="{CB64C7D6-EEE2-C841-B844-F925CDE78251}" srcOrd="0" destOrd="0" presId="urn:microsoft.com/office/officeart/2005/8/layout/hProcess9"/>
    <dgm:cxn modelId="{657729CB-4A44-A042-A516-0F084878FCF6}" type="presParOf" srcId="{CB64C7D6-EEE2-C841-B844-F925CDE78251}" destId="{C6371939-FB6C-734E-8633-405CFE028F5B}" srcOrd="0" destOrd="0" presId="urn:microsoft.com/office/officeart/2005/8/layout/hProcess9"/>
    <dgm:cxn modelId="{C9132C74-A49B-8046-B1B1-24F389591691}" type="presParOf" srcId="{CB64C7D6-EEE2-C841-B844-F925CDE78251}" destId="{53D6DC26-CD3F-054D-800D-A243C4746B66}" srcOrd="1" destOrd="0" presId="urn:microsoft.com/office/officeart/2005/8/layout/hProcess9"/>
    <dgm:cxn modelId="{9141C3EA-A785-7946-8EE1-0165D0D558AE}" type="presParOf" srcId="{53D6DC26-CD3F-054D-800D-A243C4746B66}" destId="{C03E1872-392B-8F4B-AAD8-14D66F788591}" srcOrd="0" destOrd="0" presId="urn:microsoft.com/office/officeart/2005/8/layout/hProcess9"/>
    <dgm:cxn modelId="{3E9C10B0-4AE7-D642-BDD0-08E9C2B6ABBC}" type="presParOf" srcId="{53D6DC26-CD3F-054D-800D-A243C4746B66}" destId="{F2048DB7-CFB1-7C4E-B9B5-0992C2FF8977}" srcOrd="1" destOrd="0" presId="urn:microsoft.com/office/officeart/2005/8/layout/hProcess9"/>
    <dgm:cxn modelId="{16211977-9B0A-5742-832A-2FFDAA76D8B6}" type="presParOf" srcId="{53D6DC26-CD3F-054D-800D-A243C4746B66}" destId="{AD8D14BA-A762-7748-94CE-616AB56CE273}" srcOrd="2" destOrd="0" presId="urn:microsoft.com/office/officeart/2005/8/layout/hProcess9"/>
    <dgm:cxn modelId="{5DA3C5A3-D027-6B49-8C09-5A38D5421545}" type="presParOf" srcId="{53D6DC26-CD3F-054D-800D-A243C4746B66}" destId="{BE75FD73-5BC0-D143-B8F1-9C3250306763}" srcOrd="3" destOrd="0" presId="urn:microsoft.com/office/officeart/2005/8/layout/hProcess9"/>
    <dgm:cxn modelId="{B9C1F64E-7A4C-6D43-8557-7F123DD340BE}" type="presParOf" srcId="{53D6DC26-CD3F-054D-800D-A243C4746B66}" destId="{E6656AEA-E754-A042-A7CF-BA401591DD72}"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F3116D4-1BFC-5C42-85AA-668420D3C60C}" type="doc">
      <dgm:prSet loTypeId="urn:microsoft.com/office/officeart/2008/layout/RadialCluster" loCatId="" qsTypeId="urn:microsoft.com/office/officeart/2005/8/quickstyle/3D2" qsCatId="3D" csTypeId="urn:microsoft.com/office/officeart/2005/8/colors/accent1_2" csCatId="accent1" phldr="1"/>
      <dgm:spPr/>
      <dgm:t>
        <a:bodyPr/>
        <a:lstStyle/>
        <a:p>
          <a:endParaRPr lang="en-US"/>
        </a:p>
      </dgm:t>
    </dgm:pt>
    <dgm:pt modelId="{3913CD89-C71C-9D4C-A733-0C5ED21450E4}">
      <dgm:prSet phldrT="[Text]"/>
      <dgm:spPr/>
      <dgm:t>
        <a:bodyPr/>
        <a:lstStyle/>
        <a:p>
          <a:r>
            <a:rPr lang="en-US" dirty="0" err="1">
              <a:latin typeface="Times New Roman" panose="02020603050405020304" pitchFamily="18" charset="0"/>
              <a:cs typeface="Times New Roman" panose="02020603050405020304" pitchFamily="18" charset="0"/>
            </a:rPr>
            <a:t>SSTable</a:t>
          </a:r>
          <a:endParaRPr lang="en-US" dirty="0">
            <a:latin typeface="Times New Roman" panose="02020603050405020304" pitchFamily="18" charset="0"/>
            <a:cs typeface="Times New Roman" panose="02020603050405020304" pitchFamily="18" charset="0"/>
          </a:endParaRPr>
        </a:p>
      </dgm:t>
    </dgm:pt>
    <dgm:pt modelId="{0FF27E90-09FA-324E-B464-53719DD3F86B}" type="parTrans" cxnId="{D140AE60-E0C9-1442-AEEE-4489A5E6D0B2}">
      <dgm:prSet/>
      <dgm:spPr/>
      <dgm:t>
        <a:bodyPr/>
        <a:lstStyle/>
        <a:p>
          <a:endParaRPr lang="en-US"/>
        </a:p>
      </dgm:t>
    </dgm:pt>
    <dgm:pt modelId="{CD2DFDC5-5442-D648-9478-1302988DEF25}" type="sibTrans" cxnId="{D140AE60-E0C9-1442-AEEE-4489A5E6D0B2}">
      <dgm:prSet/>
      <dgm:spPr/>
      <dgm:t>
        <a:bodyPr/>
        <a:lstStyle/>
        <a:p>
          <a:endParaRPr lang="en-US"/>
        </a:p>
      </dgm:t>
    </dgm:pt>
    <dgm:pt modelId="{7D77042A-0D73-9F45-B9AE-9D00B5DF937C}">
      <dgm:prSet phldrT="[Text]"/>
      <dgm:spPr/>
      <dgm:t>
        <a:bodyPr/>
        <a:lstStyle/>
        <a:p>
          <a:r>
            <a:rPr lang="en-US" dirty="0">
              <a:latin typeface="Times New Roman" panose="02020603050405020304" pitchFamily="18" charset="0"/>
              <a:cs typeface="Times New Roman" panose="02020603050405020304" pitchFamily="18" charset="0"/>
            </a:rPr>
            <a:t>Bloom Filter</a:t>
          </a:r>
        </a:p>
      </dgm:t>
    </dgm:pt>
    <dgm:pt modelId="{6A963C1B-64BC-3E45-9A3D-B5EE42DC41F0}" type="parTrans" cxnId="{92B1EFAB-E983-9244-8271-5CBCE793163C}">
      <dgm:prSet/>
      <dgm:spPr/>
      <dgm:t>
        <a:bodyPr/>
        <a:lstStyle/>
        <a:p>
          <a:endParaRPr lang="en-US"/>
        </a:p>
      </dgm:t>
    </dgm:pt>
    <dgm:pt modelId="{D22301DB-27D2-AB4A-8CB2-873F1EB61AD0}" type="sibTrans" cxnId="{92B1EFAB-E983-9244-8271-5CBCE793163C}">
      <dgm:prSet/>
      <dgm:spPr/>
      <dgm:t>
        <a:bodyPr/>
        <a:lstStyle/>
        <a:p>
          <a:endParaRPr lang="en-US"/>
        </a:p>
      </dgm:t>
    </dgm:pt>
    <dgm:pt modelId="{EAE676DA-755A-444C-A236-1FD725B65617}">
      <dgm:prSet phldrT="[Text]"/>
      <dgm:spPr/>
      <dgm:t>
        <a:bodyPr/>
        <a:lstStyle/>
        <a:p>
          <a:r>
            <a:rPr lang="en-US" dirty="0">
              <a:latin typeface="Times New Roman" panose="02020603050405020304" pitchFamily="18" charset="0"/>
              <a:cs typeface="Times New Roman" panose="02020603050405020304" pitchFamily="18" charset="0"/>
            </a:rPr>
            <a:t>Index File</a:t>
          </a:r>
        </a:p>
      </dgm:t>
    </dgm:pt>
    <dgm:pt modelId="{B324B2C0-D58A-E84E-99D0-250CEBD8B943}" type="parTrans" cxnId="{BCADC046-FEAE-2E46-BA8F-6B5D31370E18}">
      <dgm:prSet/>
      <dgm:spPr/>
      <dgm:t>
        <a:bodyPr/>
        <a:lstStyle/>
        <a:p>
          <a:endParaRPr lang="en-US"/>
        </a:p>
      </dgm:t>
    </dgm:pt>
    <dgm:pt modelId="{BF56216B-B258-0F41-B003-76EB8101DB74}" type="sibTrans" cxnId="{BCADC046-FEAE-2E46-BA8F-6B5D31370E18}">
      <dgm:prSet/>
      <dgm:spPr/>
      <dgm:t>
        <a:bodyPr/>
        <a:lstStyle/>
        <a:p>
          <a:endParaRPr lang="en-US"/>
        </a:p>
      </dgm:t>
    </dgm:pt>
    <dgm:pt modelId="{517540B5-21E6-C840-8178-DCDCE820D512}">
      <dgm:prSet phldrT="[Text]"/>
      <dgm:spPr/>
      <dgm:t>
        <a:bodyPr/>
        <a:lstStyle/>
        <a:p>
          <a:r>
            <a:rPr lang="en-US" dirty="0">
              <a:latin typeface="Times New Roman" panose="02020603050405020304" pitchFamily="18" charset="0"/>
              <a:cs typeface="Times New Roman" panose="02020603050405020304" pitchFamily="18" charset="0"/>
            </a:rPr>
            <a:t>Data File</a:t>
          </a:r>
        </a:p>
      </dgm:t>
    </dgm:pt>
    <dgm:pt modelId="{EB15A819-43EA-6A4A-8BE4-8742778DFEBC}" type="parTrans" cxnId="{E10A903C-2ABB-AF46-A75E-6D0C71B7C18D}">
      <dgm:prSet/>
      <dgm:spPr/>
      <dgm:t>
        <a:bodyPr/>
        <a:lstStyle/>
        <a:p>
          <a:endParaRPr lang="en-US"/>
        </a:p>
      </dgm:t>
    </dgm:pt>
    <dgm:pt modelId="{71EBEC45-8D5A-D547-A467-4A595DA4E22C}" type="sibTrans" cxnId="{E10A903C-2ABB-AF46-A75E-6D0C71B7C18D}">
      <dgm:prSet/>
      <dgm:spPr/>
      <dgm:t>
        <a:bodyPr/>
        <a:lstStyle/>
        <a:p>
          <a:endParaRPr lang="en-US"/>
        </a:p>
      </dgm:t>
    </dgm:pt>
    <dgm:pt modelId="{178F54D2-8886-D34F-AF5B-42D371DA6AC7}" type="pres">
      <dgm:prSet presAssocID="{FF3116D4-1BFC-5C42-85AA-668420D3C60C}" presName="Name0" presStyleCnt="0">
        <dgm:presLayoutVars>
          <dgm:chMax val="1"/>
          <dgm:chPref val="1"/>
          <dgm:dir/>
          <dgm:animOne val="branch"/>
          <dgm:animLvl val="lvl"/>
        </dgm:presLayoutVars>
      </dgm:prSet>
      <dgm:spPr/>
    </dgm:pt>
    <dgm:pt modelId="{EAF2EF66-AEDC-8240-8C9D-B0B75AC63890}" type="pres">
      <dgm:prSet presAssocID="{3913CD89-C71C-9D4C-A733-0C5ED21450E4}" presName="singleCycle" presStyleCnt="0"/>
      <dgm:spPr/>
    </dgm:pt>
    <dgm:pt modelId="{2F4CFAD6-8BC8-3E44-9B24-07097C8EFD14}" type="pres">
      <dgm:prSet presAssocID="{3913CD89-C71C-9D4C-A733-0C5ED21450E4}" presName="singleCenter" presStyleLbl="node1" presStyleIdx="0" presStyleCnt="4" custScaleX="107041" custScaleY="101248">
        <dgm:presLayoutVars>
          <dgm:chMax val="7"/>
          <dgm:chPref val="7"/>
        </dgm:presLayoutVars>
      </dgm:prSet>
      <dgm:spPr/>
    </dgm:pt>
    <dgm:pt modelId="{329DA508-7D6F-994B-8D4D-B5BC15E28864}" type="pres">
      <dgm:prSet presAssocID="{6A963C1B-64BC-3E45-9A3D-B5EE42DC41F0}" presName="Name56" presStyleLbl="parChTrans1D2" presStyleIdx="0" presStyleCnt="3"/>
      <dgm:spPr/>
    </dgm:pt>
    <dgm:pt modelId="{7572D117-9805-484E-A34F-F44880BAF5F2}" type="pres">
      <dgm:prSet presAssocID="{7D77042A-0D73-9F45-B9AE-9D00B5DF937C}" presName="text0" presStyleLbl="node1" presStyleIdx="1" presStyleCnt="4" custScaleX="144057" custScaleY="127055">
        <dgm:presLayoutVars>
          <dgm:bulletEnabled val="1"/>
        </dgm:presLayoutVars>
      </dgm:prSet>
      <dgm:spPr/>
    </dgm:pt>
    <dgm:pt modelId="{058F18A8-A76C-0B48-8169-2C933C3C69DA}" type="pres">
      <dgm:prSet presAssocID="{B324B2C0-D58A-E84E-99D0-250CEBD8B943}" presName="Name56" presStyleLbl="parChTrans1D2" presStyleIdx="1" presStyleCnt="3"/>
      <dgm:spPr/>
    </dgm:pt>
    <dgm:pt modelId="{569EFA19-AEF3-8643-9C2C-D8E4154330E6}" type="pres">
      <dgm:prSet presAssocID="{EAE676DA-755A-444C-A236-1FD725B65617}" presName="text0" presStyleLbl="node1" presStyleIdx="2" presStyleCnt="4" custScaleX="143082" custScaleY="126651">
        <dgm:presLayoutVars>
          <dgm:bulletEnabled val="1"/>
        </dgm:presLayoutVars>
      </dgm:prSet>
      <dgm:spPr/>
    </dgm:pt>
    <dgm:pt modelId="{5A903F38-831F-5644-95C3-0609426B05EB}" type="pres">
      <dgm:prSet presAssocID="{EB15A819-43EA-6A4A-8BE4-8742778DFEBC}" presName="Name56" presStyleLbl="parChTrans1D2" presStyleIdx="2" presStyleCnt="3"/>
      <dgm:spPr/>
    </dgm:pt>
    <dgm:pt modelId="{1EC176DB-6C1C-E344-B92D-755FBAFFD523}" type="pres">
      <dgm:prSet presAssocID="{517540B5-21E6-C840-8178-DCDCE820D512}" presName="text0" presStyleLbl="node1" presStyleIdx="3" presStyleCnt="4" custScaleX="141592" custScaleY="126143">
        <dgm:presLayoutVars>
          <dgm:bulletEnabled val="1"/>
        </dgm:presLayoutVars>
      </dgm:prSet>
      <dgm:spPr/>
    </dgm:pt>
  </dgm:ptLst>
  <dgm:cxnLst>
    <dgm:cxn modelId="{23C38F0D-AF8F-704A-A0CA-DE8B3FF5F4B9}" type="presOf" srcId="{517540B5-21E6-C840-8178-DCDCE820D512}" destId="{1EC176DB-6C1C-E344-B92D-755FBAFFD523}" srcOrd="0" destOrd="0" presId="urn:microsoft.com/office/officeart/2008/layout/RadialCluster"/>
    <dgm:cxn modelId="{015B5817-FBAD-7445-A147-9CE12326641D}" type="presOf" srcId="{B324B2C0-D58A-E84E-99D0-250CEBD8B943}" destId="{058F18A8-A76C-0B48-8169-2C933C3C69DA}" srcOrd="0" destOrd="0" presId="urn:microsoft.com/office/officeart/2008/layout/RadialCluster"/>
    <dgm:cxn modelId="{BB677119-DF82-4E45-9715-CE15A0A7E514}" type="presOf" srcId="{FF3116D4-1BFC-5C42-85AA-668420D3C60C}" destId="{178F54D2-8886-D34F-AF5B-42D371DA6AC7}" srcOrd="0" destOrd="0" presId="urn:microsoft.com/office/officeart/2008/layout/RadialCluster"/>
    <dgm:cxn modelId="{E10A903C-2ABB-AF46-A75E-6D0C71B7C18D}" srcId="{3913CD89-C71C-9D4C-A733-0C5ED21450E4}" destId="{517540B5-21E6-C840-8178-DCDCE820D512}" srcOrd="2" destOrd="0" parTransId="{EB15A819-43EA-6A4A-8BE4-8742778DFEBC}" sibTransId="{71EBEC45-8D5A-D547-A467-4A595DA4E22C}"/>
    <dgm:cxn modelId="{D140AE60-E0C9-1442-AEEE-4489A5E6D0B2}" srcId="{FF3116D4-1BFC-5C42-85AA-668420D3C60C}" destId="{3913CD89-C71C-9D4C-A733-0C5ED21450E4}" srcOrd="0" destOrd="0" parTransId="{0FF27E90-09FA-324E-B464-53719DD3F86B}" sibTransId="{CD2DFDC5-5442-D648-9478-1302988DEF25}"/>
    <dgm:cxn modelId="{EB299066-39DC-AB44-8A21-5C560BF9928D}" type="presOf" srcId="{3913CD89-C71C-9D4C-A733-0C5ED21450E4}" destId="{2F4CFAD6-8BC8-3E44-9B24-07097C8EFD14}" srcOrd="0" destOrd="0" presId="urn:microsoft.com/office/officeart/2008/layout/RadialCluster"/>
    <dgm:cxn modelId="{BCADC046-FEAE-2E46-BA8F-6B5D31370E18}" srcId="{3913CD89-C71C-9D4C-A733-0C5ED21450E4}" destId="{EAE676DA-755A-444C-A236-1FD725B65617}" srcOrd="1" destOrd="0" parTransId="{B324B2C0-D58A-E84E-99D0-250CEBD8B943}" sibTransId="{BF56216B-B258-0F41-B003-76EB8101DB74}"/>
    <dgm:cxn modelId="{18C3D455-9816-9B4A-B535-AF6DD14283AF}" type="presOf" srcId="{EB15A819-43EA-6A4A-8BE4-8742778DFEBC}" destId="{5A903F38-831F-5644-95C3-0609426B05EB}" srcOrd="0" destOrd="0" presId="urn:microsoft.com/office/officeart/2008/layout/RadialCluster"/>
    <dgm:cxn modelId="{24D75757-CBED-3B4F-8A7D-874AE2477CBA}" type="presOf" srcId="{6A963C1B-64BC-3E45-9A3D-B5EE42DC41F0}" destId="{329DA508-7D6F-994B-8D4D-B5BC15E28864}" srcOrd="0" destOrd="0" presId="urn:microsoft.com/office/officeart/2008/layout/RadialCluster"/>
    <dgm:cxn modelId="{9D679B57-0EF7-3848-B7C9-DFA2A81CFD41}" type="presOf" srcId="{7D77042A-0D73-9F45-B9AE-9D00B5DF937C}" destId="{7572D117-9805-484E-A34F-F44880BAF5F2}" srcOrd="0" destOrd="0" presId="urn:microsoft.com/office/officeart/2008/layout/RadialCluster"/>
    <dgm:cxn modelId="{92B1EFAB-E983-9244-8271-5CBCE793163C}" srcId="{3913CD89-C71C-9D4C-A733-0C5ED21450E4}" destId="{7D77042A-0D73-9F45-B9AE-9D00B5DF937C}" srcOrd="0" destOrd="0" parTransId="{6A963C1B-64BC-3E45-9A3D-B5EE42DC41F0}" sibTransId="{D22301DB-27D2-AB4A-8CB2-873F1EB61AD0}"/>
    <dgm:cxn modelId="{D14B41DA-C6E3-964E-BA6D-73FE9C16DF64}" type="presOf" srcId="{EAE676DA-755A-444C-A236-1FD725B65617}" destId="{569EFA19-AEF3-8643-9C2C-D8E4154330E6}" srcOrd="0" destOrd="0" presId="urn:microsoft.com/office/officeart/2008/layout/RadialCluster"/>
    <dgm:cxn modelId="{696433F4-2669-EF46-AB23-F849C63627CF}" type="presParOf" srcId="{178F54D2-8886-D34F-AF5B-42D371DA6AC7}" destId="{EAF2EF66-AEDC-8240-8C9D-B0B75AC63890}" srcOrd="0" destOrd="0" presId="urn:microsoft.com/office/officeart/2008/layout/RadialCluster"/>
    <dgm:cxn modelId="{996B5260-B9D5-5549-8E8C-95511EB30572}" type="presParOf" srcId="{EAF2EF66-AEDC-8240-8C9D-B0B75AC63890}" destId="{2F4CFAD6-8BC8-3E44-9B24-07097C8EFD14}" srcOrd="0" destOrd="0" presId="urn:microsoft.com/office/officeart/2008/layout/RadialCluster"/>
    <dgm:cxn modelId="{C6A63B58-9CCA-E54F-9118-0B361C4AEC14}" type="presParOf" srcId="{EAF2EF66-AEDC-8240-8C9D-B0B75AC63890}" destId="{329DA508-7D6F-994B-8D4D-B5BC15E28864}" srcOrd="1" destOrd="0" presId="urn:microsoft.com/office/officeart/2008/layout/RadialCluster"/>
    <dgm:cxn modelId="{6C9784B2-D47E-694C-9EB8-734BBD1391AC}" type="presParOf" srcId="{EAF2EF66-AEDC-8240-8C9D-B0B75AC63890}" destId="{7572D117-9805-484E-A34F-F44880BAF5F2}" srcOrd="2" destOrd="0" presId="urn:microsoft.com/office/officeart/2008/layout/RadialCluster"/>
    <dgm:cxn modelId="{600FEB64-8294-DD43-8F1B-54C1AA4A68D1}" type="presParOf" srcId="{EAF2EF66-AEDC-8240-8C9D-B0B75AC63890}" destId="{058F18A8-A76C-0B48-8169-2C933C3C69DA}" srcOrd="3" destOrd="0" presId="urn:microsoft.com/office/officeart/2008/layout/RadialCluster"/>
    <dgm:cxn modelId="{40DF6EB9-910C-3D4A-A18F-3D41D589FB86}" type="presParOf" srcId="{EAF2EF66-AEDC-8240-8C9D-B0B75AC63890}" destId="{569EFA19-AEF3-8643-9C2C-D8E4154330E6}" srcOrd="4" destOrd="0" presId="urn:microsoft.com/office/officeart/2008/layout/RadialCluster"/>
    <dgm:cxn modelId="{8F2AAFC2-79F0-0941-AB82-F07181E8C044}" type="presParOf" srcId="{EAF2EF66-AEDC-8240-8C9D-B0B75AC63890}" destId="{5A903F38-831F-5644-95C3-0609426B05EB}" srcOrd="5" destOrd="0" presId="urn:microsoft.com/office/officeart/2008/layout/RadialCluster"/>
    <dgm:cxn modelId="{723E11B9-DAB0-D54F-B8F5-9DD978EBBF13}" type="presParOf" srcId="{EAF2EF66-AEDC-8240-8C9D-B0B75AC63890}" destId="{1EC176DB-6C1C-E344-B92D-755FBAFFD523}"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7F8580-C763-E04D-8D66-32C04856B34F}">
      <dsp:nvSpPr>
        <dsp:cNvPr id="0" name=""/>
        <dsp:cNvSpPr/>
      </dsp:nvSpPr>
      <dsp:spPr>
        <a:xfrm rot="5400000">
          <a:off x="5277852" y="-1889000"/>
          <a:ext cx="1518628" cy="5682039"/>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Times New Roman" panose="02020603050405020304" pitchFamily="18" charset="0"/>
              <a:cs typeface="Times New Roman" panose="02020603050405020304" pitchFamily="18" charset="0"/>
            </a:rPr>
            <a:t>Data is split into multiple servers i.e. nodes in a cluster</a:t>
          </a:r>
        </a:p>
        <a:p>
          <a:pPr marL="228600" lvl="1" indent="-228600" algn="l" defTabSz="889000">
            <a:lnSpc>
              <a:spcPct val="90000"/>
            </a:lnSpc>
            <a:spcBef>
              <a:spcPct val="0"/>
            </a:spcBef>
            <a:spcAft>
              <a:spcPct val="15000"/>
            </a:spcAft>
            <a:buChar char="•"/>
          </a:pPr>
          <a:r>
            <a:rPr lang="en-US" sz="2000" kern="1200" dirty="0">
              <a:latin typeface="Times New Roman" panose="02020603050405020304" pitchFamily="18" charset="0"/>
              <a:cs typeface="Times New Roman" panose="02020603050405020304" pitchFamily="18" charset="0"/>
            </a:rPr>
            <a:t>The data in each node is itself replicated across multiple nodes</a:t>
          </a:r>
        </a:p>
        <a:p>
          <a:pPr marL="228600" lvl="1" indent="-228600" algn="l" defTabSz="889000">
            <a:lnSpc>
              <a:spcPct val="90000"/>
            </a:lnSpc>
            <a:spcBef>
              <a:spcPct val="0"/>
            </a:spcBef>
            <a:spcAft>
              <a:spcPct val="15000"/>
            </a:spcAft>
            <a:buChar char="•"/>
          </a:pPr>
          <a:r>
            <a:rPr lang="en-US" sz="2000" kern="1200" dirty="0">
              <a:latin typeface="Times New Roman" panose="02020603050405020304" pitchFamily="18" charset="0"/>
              <a:cs typeface="Times New Roman" panose="02020603050405020304" pitchFamily="18" charset="0"/>
            </a:rPr>
            <a:t>Can be scaled linearly simply by adding more machines/nodes to the cluster</a:t>
          </a:r>
        </a:p>
      </dsp:txBody>
      <dsp:txXfrm rot="-5400000">
        <a:off x="3196147" y="266838"/>
        <a:ext cx="5607906" cy="1370362"/>
      </dsp:txXfrm>
    </dsp:sp>
    <dsp:sp modelId="{3E0690A3-C790-944A-B5FB-AAE545B3DE0E}">
      <dsp:nvSpPr>
        <dsp:cNvPr id="0" name=""/>
        <dsp:cNvSpPr/>
      </dsp:nvSpPr>
      <dsp:spPr>
        <a:xfrm>
          <a:off x="0" y="2876"/>
          <a:ext cx="3196146" cy="189828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Distributed Database</a:t>
          </a:r>
        </a:p>
      </dsp:txBody>
      <dsp:txXfrm>
        <a:off x="92667" y="95543"/>
        <a:ext cx="3010812" cy="1712951"/>
      </dsp:txXfrm>
    </dsp:sp>
    <dsp:sp modelId="{71433863-E513-2641-B4E1-695F223B183B}">
      <dsp:nvSpPr>
        <dsp:cNvPr id="0" name=""/>
        <dsp:cNvSpPr/>
      </dsp:nvSpPr>
      <dsp:spPr>
        <a:xfrm rot="5400000">
          <a:off x="5277852" y="104198"/>
          <a:ext cx="1518628" cy="5682039"/>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Times New Roman" panose="02020603050405020304" pitchFamily="18" charset="0"/>
              <a:cs typeface="Times New Roman" panose="02020603050405020304" pitchFamily="18" charset="0"/>
            </a:rPr>
            <a:t>Guaranteed data availability even in case of node failure/downtime</a:t>
          </a:r>
        </a:p>
        <a:p>
          <a:pPr marL="228600" lvl="1" indent="-228600" algn="l" defTabSz="889000">
            <a:lnSpc>
              <a:spcPct val="90000"/>
            </a:lnSpc>
            <a:spcBef>
              <a:spcPct val="0"/>
            </a:spcBef>
            <a:spcAft>
              <a:spcPct val="15000"/>
            </a:spcAft>
            <a:buChar char="•"/>
          </a:pPr>
          <a:r>
            <a:rPr lang="en-US" sz="2000" b="1" kern="1200" dirty="0">
              <a:latin typeface="Times New Roman" panose="02020603050405020304" pitchFamily="18" charset="0"/>
              <a:cs typeface="Times New Roman" panose="02020603050405020304" pitchFamily="18" charset="0"/>
            </a:rPr>
            <a:t>Effective replication mechanism </a:t>
          </a:r>
          <a:r>
            <a:rPr lang="en-US" sz="2000" kern="1200" dirty="0">
              <a:latin typeface="Times New Roman" panose="02020603050405020304" pitchFamily="18" charset="0"/>
              <a:cs typeface="Times New Roman" panose="02020603050405020304" pitchFamily="18" charset="0"/>
            </a:rPr>
            <a:t>providing no single point of failure</a:t>
          </a:r>
        </a:p>
      </dsp:txBody>
      <dsp:txXfrm rot="-5400000">
        <a:off x="3196147" y="2260037"/>
        <a:ext cx="5607906" cy="1370362"/>
      </dsp:txXfrm>
    </dsp:sp>
    <dsp:sp modelId="{5BE15CAB-6CFA-F74B-A15E-E72B5A7E98C3}">
      <dsp:nvSpPr>
        <dsp:cNvPr id="0" name=""/>
        <dsp:cNvSpPr/>
      </dsp:nvSpPr>
      <dsp:spPr>
        <a:xfrm>
          <a:off x="0" y="1996075"/>
          <a:ext cx="3196146" cy="189828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prstClr val="white"/>
              </a:solidFill>
              <a:latin typeface="Times New Roman" panose="02020603050405020304" pitchFamily="18" charset="0"/>
              <a:ea typeface="+mn-ea"/>
              <a:cs typeface="Times New Roman" panose="02020603050405020304" pitchFamily="18" charset="0"/>
            </a:rPr>
            <a:t>High Availability</a:t>
          </a:r>
        </a:p>
      </dsp:txBody>
      <dsp:txXfrm>
        <a:off x="92667" y="2088742"/>
        <a:ext cx="3010812" cy="1712951"/>
      </dsp:txXfrm>
    </dsp:sp>
    <dsp:sp modelId="{05329D5B-0912-AC4C-956A-210A4003572A}">
      <dsp:nvSpPr>
        <dsp:cNvPr id="0" name=""/>
        <dsp:cNvSpPr/>
      </dsp:nvSpPr>
      <dsp:spPr>
        <a:xfrm rot="5400000">
          <a:off x="5277852" y="2290102"/>
          <a:ext cx="1518628" cy="5682039"/>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Simple configurations required to extend scope to multiple datacenters</a:t>
          </a:r>
        </a:p>
      </dsp:txBody>
      <dsp:txXfrm rot="-5400000">
        <a:off x="3196147" y="4445941"/>
        <a:ext cx="5607906" cy="1370362"/>
      </dsp:txXfrm>
    </dsp:sp>
    <dsp:sp modelId="{C3B1675E-959A-2A46-93B2-C3C618C1F672}">
      <dsp:nvSpPr>
        <dsp:cNvPr id="0" name=""/>
        <dsp:cNvSpPr/>
      </dsp:nvSpPr>
      <dsp:spPr>
        <a:xfrm>
          <a:off x="0" y="3989274"/>
          <a:ext cx="3196146" cy="189828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prstClr val="white"/>
              </a:solidFill>
              <a:latin typeface="Times New Roman" panose="02020603050405020304" pitchFamily="18" charset="0"/>
              <a:ea typeface="+mn-ea"/>
              <a:cs typeface="Times New Roman" panose="02020603050405020304" pitchFamily="18" charset="0"/>
            </a:rPr>
            <a:t>Span Across Multiple Datacenters</a:t>
          </a:r>
        </a:p>
      </dsp:txBody>
      <dsp:txXfrm>
        <a:off x="92667" y="4081941"/>
        <a:ext cx="3010812" cy="171295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273548-1DA4-F44E-91B0-C16E93C546E8}">
      <dsp:nvSpPr>
        <dsp:cNvPr id="0" name=""/>
        <dsp:cNvSpPr/>
      </dsp:nvSpPr>
      <dsp:spPr>
        <a:xfrm>
          <a:off x="-5427139" y="-831103"/>
          <a:ext cx="6462806" cy="6462806"/>
        </a:xfrm>
        <a:prstGeom prst="blockArc">
          <a:avLst>
            <a:gd name="adj1" fmla="val 18900000"/>
            <a:gd name="adj2" fmla="val 2700000"/>
            <a:gd name="adj3" fmla="val 334"/>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3E89276-3870-614E-9D42-AD5FCDE3C6CB}">
      <dsp:nvSpPr>
        <dsp:cNvPr id="0" name=""/>
        <dsp:cNvSpPr/>
      </dsp:nvSpPr>
      <dsp:spPr>
        <a:xfrm>
          <a:off x="666323" y="480060"/>
          <a:ext cx="6887428" cy="96012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95" tIns="55880" rIns="55880" bIns="55880" numCol="1" spcCol="1270" anchor="ctr" anchorCtr="0">
          <a:noAutofit/>
        </a:bodyPr>
        <a:lstStyle/>
        <a:p>
          <a:pPr marL="0" lvl="0" indent="0" algn="l" defTabSz="977900" rtl="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Process of merging multiple </a:t>
          </a:r>
          <a:r>
            <a:rPr lang="en-US" sz="2200" kern="1200" dirty="0" err="1">
              <a:latin typeface="Times New Roman" panose="02020603050405020304" pitchFamily="18" charset="0"/>
              <a:cs typeface="Times New Roman" panose="02020603050405020304" pitchFamily="18" charset="0"/>
            </a:rPr>
            <a:t>SSTable</a:t>
          </a:r>
          <a:r>
            <a:rPr lang="en-US" sz="2200" kern="1200" dirty="0">
              <a:latin typeface="Times New Roman" panose="02020603050405020304" pitchFamily="18" charset="0"/>
              <a:cs typeface="Times New Roman" panose="02020603050405020304" pitchFamily="18" charset="0"/>
            </a:rPr>
            <a:t> files into a single larger file</a:t>
          </a:r>
        </a:p>
      </dsp:txBody>
      <dsp:txXfrm>
        <a:off x="666323" y="480060"/>
        <a:ext cx="6887428" cy="960120"/>
      </dsp:txXfrm>
    </dsp:sp>
    <dsp:sp modelId="{F346483C-59F1-0647-B37E-FEC1916B4D4F}">
      <dsp:nvSpPr>
        <dsp:cNvPr id="0" name=""/>
        <dsp:cNvSpPr/>
      </dsp:nvSpPr>
      <dsp:spPr>
        <a:xfrm>
          <a:off x="66248" y="360045"/>
          <a:ext cx="1200150" cy="1200150"/>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FE78ABF-DD89-CD44-B4F2-7C2AB71D52A0}">
      <dsp:nvSpPr>
        <dsp:cNvPr id="0" name=""/>
        <dsp:cNvSpPr/>
      </dsp:nvSpPr>
      <dsp:spPr>
        <a:xfrm>
          <a:off x="1015326" y="1920240"/>
          <a:ext cx="6538424" cy="96012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95" tIns="55880" rIns="55880" bIns="55880" numCol="1" spcCol="1270" anchor="ctr" anchorCtr="0">
          <a:noAutofit/>
        </a:bodyPr>
        <a:lstStyle/>
        <a:p>
          <a:pPr marL="0" lvl="0" indent="0" algn="l" defTabSz="977900" rtl="0">
            <a:lnSpc>
              <a:spcPct val="90000"/>
            </a:lnSpc>
            <a:spcBef>
              <a:spcPct val="0"/>
            </a:spcBef>
            <a:spcAft>
              <a:spcPct val="35000"/>
            </a:spcAft>
            <a:buNone/>
          </a:pPr>
          <a:r>
            <a:rPr lang="en-US" sz="2200" kern="1200" dirty="0">
              <a:solidFill>
                <a:prstClr val="white"/>
              </a:solidFill>
              <a:latin typeface="Times New Roman" panose="02020603050405020304" pitchFamily="18" charset="0"/>
              <a:ea typeface="+mn-ea"/>
              <a:cs typeface="Times New Roman" panose="02020603050405020304" pitchFamily="18" charset="0"/>
            </a:rPr>
            <a:t>Two types of compaction strategies are provided out of the box – </a:t>
          </a:r>
          <a:r>
            <a:rPr lang="en-US" sz="2200" b="1" kern="1200" dirty="0">
              <a:solidFill>
                <a:prstClr val="white"/>
              </a:solidFill>
              <a:latin typeface="Times New Roman" panose="02020603050405020304" pitchFamily="18" charset="0"/>
              <a:ea typeface="+mn-ea"/>
              <a:cs typeface="Times New Roman" panose="02020603050405020304" pitchFamily="18" charset="0"/>
            </a:rPr>
            <a:t>size tiered and level strategy</a:t>
          </a:r>
        </a:p>
      </dsp:txBody>
      <dsp:txXfrm>
        <a:off x="1015326" y="1920240"/>
        <a:ext cx="6538424" cy="960120"/>
      </dsp:txXfrm>
    </dsp:sp>
    <dsp:sp modelId="{4B359505-DF9C-BE47-9D66-466294B16A5B}">
      <dsp:nvSpPr>
        <dsp:cNvPr id="0" name=""/>
        <dsp:cNvSpPr/>
      </dsp:nvSpPr>
      <dsp:spPr>
        <a:xfrm>
          <a:off x="415251" y="1800224"/>
          <a:ext cx="1200150" cy="1200150"/>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2ECB8E0-26D4-1348-8BD3-002A3143BC26}">
      <dsp:nvSpPr>
        <dsp:cNvPr id="0" name=""/>
        <dsp:cNvSpPr/>
      </dsp:nvSpPr>
      <dsp:spPr>
        <a:xfrm>
          <a:off x="579817" y="3397490"/>
          <a:ext cx="6887428" cy="96012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95" tIns="55880" rIns="55880" bIns="55880" numCol="1" spcCol="1270" anchor="ctr" anchorCtr="0">
          <a:noAutofit/>
        </a:bodyPr>
        <a:lstStyle/>
        <a:p>
          <a:pPr marL="0" lvl="0" indent="0" algn="l" defTabSz="977900" rtl="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Compaction thread is triggered when a certain threshold (configured) is reached</a:t>
          </a:r>
        </a:p>
      </dsp:txBody>
      <dsp:txXfrm>
        <a:off x="579817" y="3397490"/>
        <a:ext cx="6887428" cy="960120"/>
      </dsp:txXfrm>
    </dsp:sp>
    <dsp:sp modelId="{10DE3BCB-8E71-314A-A165-724DD50DBCE7}">
      <dsp:nvSpPr>
        <dsp:cNvPr id="0" name=""/>
        <dsp:cNvSpPr/>
      </dsp:nvSpPr>
      <dsp:spPr>
        <a:xfrm>
          <a:off x="66248" y="3240405"/>
          <a:ext cx="1200150" cy="1200150"/>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604DBB-955C-324D-AA1E-2EB308544834}">
      <dsp:nvSpPr>
        <dsp:cNvPr id="0" name=""/>
        <dsp:cNvSpPr/>
      </dsp:nvSpPr>
      <dsp:spPr>
        <a:xfrm>
          <a:off x="-5418081" y="-829723"/>
          <a:ext cx="6452027" cy="6452027"/>
        </a:xfrm>
        <a:prstGeom prst="blockArc">
          <a:avLst>
            <a:gd name="adj1" fmla="val 18900000"/>
            <a:gd name="adj2" fmla="val 2700000"/>
            <a:gd name="adj3" fmla="val 335"/>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DC7884C-BCBA-734C-B60C-78D998965F49}">
      <dsp:nvSpPr>
        <dsp:cNvPr id="0" name=""/>
        <dsp:cNvSpPr/>
      </dsp:nvSpPr>
      <dsp:spPr>
        <a:xfrm>
          <a:off x="665210" y="479258"/>
          <a:ext cx="6073179" cy="958516"/>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0822"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Logical container for tables</a:t>
          </a:r>
        </a:p>
      </dsp:txBody>
      <dsp:txXfrm>
        <a:off x="665210" y="479258"/>
        <a:ext cx="6073179" cy="958516"/>
      </dsp:txXfrm>
    </dsp:sp>
    <dsp:sp modelId="{C1B137A8-C226-FA4C-990C-A073B1544F1A}">
      <dsp:nvSpPr>
        <dsp:cNvPr id="0" name=""/>
        <dsp:cNvSpPr/>
      </dsp:nvSpPr>
      <dsp:spPr>
        <a:xfrm>
          <a:off x="66137" y="359443"/>
          <a:ext cx="1198145" cy="1198145"/>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33A2D075-0D12-0F43-95A4-77EED0FE5BC3}">
      <dsp:nvSpPr>
        <dsp:cNvPr id="0" name=""/>
        <dsp:cNvSpPr/>
      </dsp:nvSpPr>
      <dsp:spPr>
        <a:xfrm>
          <a:off x="1013630" y="1917032"/>
          <a:ext cx="5724758" cy="958516"/>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0822"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Similar to databases in RDBMS</a:t>
          </a:r>
        </a:p>
      </dsp:txBody>
      <dsp:txXfrm>
        <a:off x="1013630" y="1917032"/>
        <a:ext cx="5724758" cy="958516"/>
      </dsp:txXfrm>
    </dsp:sp>
    <dsp:sp modelId="{CAAAE0B2-AD74-1148-BD21-498C9FE6E3C4}">
      <dsp:nvSpPr>
        <dsp:cNvPr id="0" name=""/>
        <dsp:cNvSpPr/>
      </dsp:nvSpPr>
      <dsp:spPr>
        <a:xfrm>
          <a:off x="414558" y="1797217"/>
          <a:ext cx="1198145" cy="1198145"/>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4C303142-F2D2-8646-91C9-738DD04F8E12}">
      <dsp:nvSpPr>
        <dsp:cNvPr id="0" name=""/>
        <dsp:cNvSpPr/>
      </dsp:nvSpPr>
      <dsp:spPr>
        <a:xfrm>
          <a:off x="665210" y="3354806"/>
          <a:ext cx="6073179" cy="958516"/>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0822"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Holds global properties </a:t>
          </a:r>
          <a:r>
            <a:rPr lang="en-US" sz="2500" b="1" kern="1200" dirty="0">
              <a:latin typeface="Times New Roman" panose="02020603050405020304" pitchFamily="18" charset="0"/>
              <a:cs typeface="Times New Roman" panose="02020603050405020304" pitchFamily="18" charset="0"/>
            </a:rPr>
            <a:t>like replication factor, replica placement strategy </a:t>
          </a:r>
          <a:r>
            <a:rPr lang="en-US" sz="2500" kern="1200" dirty="0">
              <a:latin typeface="Times New Roman" panose="02020603050405020304" pitchFamily="18" charset="0"/>
              <a:cs typeface="Times New Roman" panose="02020603050405020304" pitchFamily="18" charset="0"/>
            </a:rPr>
            <a:t>etc.</a:t>
          </a:r>
        </a:p>
      </dsp:txBody>
      <dsp:txXfrm>
        <a:off x="665210" y="3354806"/>
        <a:ext cx="6073179" cy="958516"/>
      </dsp:txXfrm>
    </dsp:sp>
    <dsp:sp modelId="{BDCD5049-A1E8-424C-A7D2-C37EAFD5CE51}">
      <dsp:nvSpPr>
        <dsp:cNvPr id="0" name=""/>
        <dsp:cNvSpPr/>
      </dsp:nvSpPr>
      <dsp:spPr>
        <a:xfrm>
          <a:off x="66137" y="3234991"/>
          <a:ext cx="1198145" cy="1198145"/>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B3165-8FFC-AD45-9855-3EFF990D4D10}">
      <dsp:nvSpPr>
        <dsp:cNvPr id="0" name=""/>
        <dsp:cNvSpPr/>
      </dsp:nvSpPr>
      <dsp:spPr>
        <a:xfrm rot="5400000">
          <a:off x="3643979" y="-998115"/>
          <a:ext cx="1838927" cy="429500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Times New Roman" panose="02020603050405020304" pitchFamily="18" charset="0"/>
              <a:cs typeface="Times New Roman" panose="02020603050405020304" pitchFamily="18" charset="0"/>
            </a:rPr>
            <a:t>Used when all nodes are in the same data center</a:t>
          </a:r>
        </a:p>
        <a:p>
          <a:pPr marL="171450" lvl="1" indent="-171450" algn="l" defTabSz="844550">
            <a:lnSpc>
              <a:spcPct val="90000"/>
            </a:lnSpc>
            <a:spcBef>
              <a:spcPct val="0"/>
            </a:spcBef>
            <a:spcAft>
              <a:spcPct val="15000"/>
            </a:spcAft>
            <a:buChar char="•"/>
          </a:pPr>
          <a:r>
            <a:rPr lang="en-US" sz="1900" kern="1200" dirty="0">
              <a:latin typeface="Times New Roman" panose="02020603050405020304" pitchFamily="18" charset="0"/>
              <a:cs typeface="Times New Roman" panose="02020603050405020304" pitchFamily="18" charset="0"/>
            </a:rPr>
            <a:t>Data replica is placed on the next node(s) going </a:t>
          </a:r>
          <a:r>
            <a:rPr lang="en-US" sz="1900" b="1" kern="1200" dirty="0">
              <a:solidFill>
                <a:srgbClr val="FF0000"/>
              </a:solidFill>
              <a:latin typeface="Times New Roman" panose="02020603050405020304" pitchFamily="18" charset="0"/>
              <a:cs typeface="Times New Roman" panose="02020603050405020304" pitchFamily="18" charset="0"/>
            </a:rPr>
            <a:t>clockwise</a:t>
          </a:r>
          <a:r>
            <a:rPr lang="en-US" sz="1900" kern="1200" dirty="0">
              <a:solidFill>
                <a:srgbClr val="FF0000"/>
              </a:solidFill>
              <a:latin typeface="Times New Roman" panose="02020603050405020304" pitchFamily="18" charset="0"/>
              <a:cs typeface="Times New Roman" panose="02020603050405020304" pitchFamily="18" charset="0"/>
            </a:rPr>
            <a:t> </a:t>
          </a:r>
          <a:r>
            <a:rPr lang="en-US" sz="1900" kern="1200" dirty="0">
              <a:latin typeface="Times New Roman" panose="02020603050405020304" pitchFamily="18" charset="0"/>
              <a:cs typeface="Times New Roman" panose="02020603050405020304" pitchFamily="18" charset="0"/>
            </a:rPr>
            <a:t>in the ring</a:t>
          </a:r>
        </a:p>
        <a:p>
          <a:pPr marL="171450" lvl="1" indent="-171450" algn="l" defTabSz="844550">
            <a:lnSpc>
              <a:spcPct val="90000"/>
            </a:lnSpc>
            <a:spcBef>
              <a:spcPct val="0"/>
            </a:spcBef>
            <a:spcAft>
              <a:spcPct val="15000"/>
            </a:spcAft>
            <a:buChar char="•"/>
          </a:pPr>
          <a:r>
            <a:rPr lang="en-US" sz="1900" kern="1200" dirty="0">
              <a:latin typeface="Times New Roman" panose="02020603050405020304" pitchFamily="18" charset="0"/>
              <a:cs typeface="Times New Roman" panose="02020603050405020304" pitchFamily="18" charset="0"/>
            </a:rPr>
            <a:t>Replication factor must be a positive integer</a:t>
          </a:r>
        </a:p>
      </dsp:txBody>
      <dsp:txXfrm rot="-5400000">
        <a:off x="2415940" y="319693"/>
        <a:ext cx="4205237" cy="1659389"/>
      </dsp:txXfrm>
    </dsp:sp>
    <dsp:sp modelId="{5F2CD410-D8C2-3C4A-B6BC-601524FA80EE}">
      <dsp:nvSpPr>
        <dsp:cNvPr id="0" name=""/>
        <dsp:cNvSpPr/>
      </dsp:nvSpPr>
      <dsp:spPr>
        <a:xfrm>
          <a:off x="0" y="57"/>
          <a:ext cx="2415940" cy="2298659"/>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Times New Roman" panose="02020603050405020304" pitchFamily="18" charset="0"/>
              <a:cs typeface="Times New Roman" panose="02020603050405020304" pitchFamily="18" charset="0"/>
            </a:rPr>
            <a:t>Simple Strategy</a:t>
          </a:r>
        </a:p>
      </dsp:txBody>
      <dsp:txXfrm>
        <a:off x="112211" y="112268"/>
        <a:ext cx="2191518" cy="2074237"/>
      </dsp:txXfrm>
    </dsp:sp>
    <dsp:sp modelId="{A8E537AB-EC42-CF4C-9101-6BF99430C4ED}">
      <dsp:nvSpPr>
        <dsp:cNvPr id="0" name=""/>
        <dsp:cNvSpPr/>
      </dsp:nvSpPr>
      <dsp:spPr>
        <a:xfrm rot="5400000">
          <a:off x="3643979" y="1415477"/>
          <a:ext cx="1838927" cy="429500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Times New Roman" panose="02020603050405020304" pitchFamily="18" charset="0"/>
              <a:cs typeface="Times New Roman" panose="02020603050405020304" pitchFamily="18" charset="0"/>
            </a:rPr>
            <a:t>Mainly used when nodes span across multiple data centers</a:t>
          </a:r>
        </a:p>
        <a:p>
          <a:pPr marL="171450" lvl="1" indent="-171450" algn="l" defTabSz="844550">
            <a:lnSpc>
              <a:spcPct val="90000"/>
            </a:lnSpc>
            <a:spcBef>
              <a:spcPct val="0"/>
            </a:spcBef>
            <a:spcAft>
              <a:spcPct val="15000"/>
            </a:spcAft>
            <a:buChar char="•"/>
          </a:pPr>
          <a:r>
            <a:rPr lang="en-US" sz="1900" kern="1200" dirty="0">
              <a:latin typeface="Times New Roman" panose="02020603050405020304" pitchFamily="18" charset="0"/>
              <a:cs typeface="Times New Roman" panose="02020603050405020304" pitchFamily="18" charset="0"/>
            </a:rPr>
            <a:t>Follows </a:t>
          </a:r>
          <a:r>
            <a:rPr lang="en-US" sz="1900" b="1" kern="1200" dirty="0">
              <a:solidFill>
                <a:srgbClr val="FF0000"/>
              </a:solidFill>
              <a:latin typeface="Times New Roman" panose="02020603050405020304" pitchFamily="18" charset="0"/>
              <a:cs typeface="Times New Roman" panose="02020603050405020304" pitchFamily="18" charset="0"/>
            </a:rPr>
            <a:t>rack awareness </a:t>
          </a:r>
          <a:r>
            <a:rPr lang="en-US" sz="1900" kern="1200" dirty="0">
              <a:latin typeface="Times New Roman" panose="02020603050405020304" pitchFamily="18" charset="0"/>
              <a:cs typeface="Times New Roman" panose="02020603050405020304" pitchFamily="18" charset="0"/>
            </a:rPr>
            <a:t>within a data center</a:t>
          </a:r>
        </a:p>
        <a:p>
          <a:pPr marL="171450" lvl="1" indent="-171450" algn="l" defTabSz="844550">
            <a:lnSpc>
              <a:spcPct val="90000"/>
            </a:lnSpc>
            <a:spcBef>
              <a:spcPct val="0"/>
            </a:spcBef>
            <a:spcAft>
              <a:spcPct val="15000"/>
            </a:spcAft>
            <a:buChar char="•"/>
          </a:pPr>
          <a:r>
            <a:rPr lang="en-US" sz="1900" kern="1200" dirty="0">
              <a:latin typeface="Times New Roman" panose="02020603050405020304" pitchFamily="18" charset="0"/>
              <a:cs typeface="Times New Roman" panose="02020603050405020304" pitchFamily="18" charset="0"/>
            </a:rPr>
            <a:t>Data center specific replication factor can be specified</a:t>
          </a:r>
        </a:p>
      </dsp:txBody>
      <dsp:txXfrm rot="-5400000">
        <a:off x="2415940" y="2733286"/>
        <a:ext cx="4205237" cy="1659389"/>
      </dsp:txXfrm>
    </dsp:sp>
    <dsp:sp modelId="{22EA7862-B9D9-694D-BF68-2DC9D29C65BE}">
      <dsp:nvSpPr>
        <dsp:cNvPr id="0" name=""/>
        <dsp:cNvSpPr/>
      </dsp:nvSpPr>
      <dsp:spPr>
        <a:xfrm>
          <a:off x="0" y="2413650"/>
          <a:ext cx="2415940" cy="2298659"/>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Times New Roman" panose="02020603050405020304" pitchFamily="18" charset="0"/>
              <a:cs typeface="Times New Roman" panose="02020603050405020304" pitchFamily="18" charset="0"/>
            </a:rPr>
            <a:t>Network Topology Strategy</a:t>
          </a:r>
        </a:p>
      </dsp:txBody>
      <dsp:txXfrm>
        <a:off x="112211" y="2525861"/>
        <a:ext cx="2191518" cy="207423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14F27B-AFF2-7D45-9FCD-FF666B482394}">
      <dsp:nvSpPr>
        <dsp:cNvPr id="0" name=""/>
        <dsp:cNvSpPr/>
      </dsp:nvSpPr>
      <dsp:spPr>
        <a:xfrm>
          <a:off x="825171" y="1435"/>
          <a:ext cx="2404363" cy="1442618"/>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Special purpose column to keep count</a:t>
          </a:r>
        </a:p>
      </dsp:txBody>
      <dsp:txXfrm>
        <a:off x="825171" y="1435"/>
        <a:ext cx="2404363" cy="1442618"/>
      </dsp:txXfrm>
    </dsp:sp>
    <dsp:sp modelId="{5EA2242A-F448-C149-B6BF-84FE4E884A57}">
      <dsp:nvSpPr>
        <dsp:cNvPr id="0" name=""/>
        <dsp:cNvSpPr/>
      </dsp:nvSpPr>
      <dsp:spPr>
        <a:xfrm>
          <a:off x="3469971" y="1435"/>
          <a:ext cx="2404363" cy="1442618"/>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Cannot be mixed with regular columns</a:t>
          </a:r>
        </a:p>
      </dsp:txBody>
      <dsp:txXfrm>
        <a:off x="3469971" y="1435"/>
        <a:ext cx="2404363" cy="1442618"/>
      </dsp:txXfrm>
    </dsp:sp>
    <dsp:sp modelId="{0CA127CA-5ACC-384E-B56D-D96140231846}">
      <dsp:nvSpPr>
        <dsp:cNvPr id="0" name=""/>
        <dsp:cNvSpPr/>
      </dsp:nvSpPr>
      <dsp:spPr>
        <a:xfrm>
          <a:off x="825171" y="1684490"/>
          <a:ext cx="2404363" cy="1442618"/>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prstClr val="white"/>
              </a:solidFill>
              <a:latin typeface="Times New Roman" panose="02020603050405020304" pitchFamily="18" charset="0"/>
              <a:ea typeface="+mn-ea"/>
              <a:cs typeface="Times New Roman" panose="02020603050405020304" pitchFamily="18" charset="0"/>
            </a:rPr>
            <a:t>Needs dedicated counter tables</a:t>
          </a:r>
        </a:p>
      </dsp:txBody>
      <dsp:txXfrm>
        <a:off x="825171" y="1684490"/>
        <a:ext cx="2404363" cy="1442618"/>
      </dsp:txXfrm>
    </dsp:sp>
    <dsp:sp modelId="{1734B6D5-0B95-C14C-AAB3-47BEB76B89F9}">
      <dsp:nvSpPr>
        <dsp:cNvPr id="0" name=""/>
        <dsp:cNvSpPr/>
      </dsp:nvSpPr>
      <dsp:spPr>
        <a:xfrm>
          <a:off x="3469971" y="1684490"/>
          <a:ext cx="2404363" cy="1442618"/>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prstClr val="white"/>
              </a:solidFill>
              <a:latin typeface="Times New Roman" panose="02020603050405020304" pitchFamily="18" charset="0"/>
              <a:ea typeface="+mn-ea"/>
              <a:cs typeface="Times New Roman" panose="02020603050405020304" pitchFamily="18" charset="0"/>
            </a:rPr>
            <a:t>Only updates &amp; reads are allowed on counter tables</a:t>
          </a:r>
        </a:p>
      </dsp:txBody>
      <dsp:txXfrm>
        <a:off x="3469971" y="1684490"/>
        <a:ext cx="2404363" cy="1442618"/>
      </dsp:txXfrm>
    </dsp:sp>
    <dsp:sp modelId="{257BFD60-A507-8144-87F3-8D6D3B70F538}">
      <dsp:nvSpPr>
        <dsp:cNvPr id="0" name=""/>
        <dsp:cNvSpPr/>
      </dsp:nvSpPr>
      <dsp:spPr>
        <a:xfrm>
          <a:off x="1981658" y="3368980"/>
          <a:ext cx="2673147" cy="1442618"/>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 Since Cassandra makes  sure read consistency      before an update, a  counter table can have a  consistency value of ONE</a:t>
          </a:r>
        </a:p>
      </dsp:txBody>
      <dsp:txXfrm>
        <a:off x="1981658" y="3368980"/>
        <a:ext cx="2673147" cy="144261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D99121-3709-804C-804C-C386BDD5E9E9}">
      <dsp:nvSpPr>
        <dsp:cNvPr id="0" name=""/>
        <dsp:cNvSpPr/>
      </dsp:nvSpPr>
      <dsp:spPr>
        <a:xfrm>
          <a:off x="798713" y="64"/>
          <a:ext cx="2392906" cy="1435744"/>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imes New Roman" panose="02020603050405020304" pitchFamily="18" charset="0"/>
              <a:ea typeface="+mn-ea"/>
              <a:cs typeface="Times New Roman" panose="02020603050405020304" pitchFamily="18" charset="0"/>
            </a:rPr>
            <a:t>Keyword used is TTL (Time to Live)</a:t>
          </a:r>
        </a:p>
      </dsp:txBody>
      <dsp:txXfrm>
        <a:off x="798713" y="64"/>
        <a:ext cx="2392906" cy="1435744"/>
      </dsp:txXfrm>
    </dsp:sp>
    <dsp:sp modelId="{C17369A4-BC65-0643-BC09-C5D51633FCE2}">
      <dsp:nvSpPr>
        <dsp:cNvPr id="0" name=""/>
        <dsp:cNvSpPr/>
      </dsp:nvSpPr>
      <dsp:spPr>
        <a:xfrm>
          <a:off x="3430910" y="64"/>
          <a:ext cx="2392906" cy="1435744"/>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imes New Roman" panose="02020603050405020304" pitchFamily="18" charset="0"/>
              <a:ea typeface="+mn-ea"/>
              <a:cs typeface="Times New Roman" panose="02020603050405020304" pitchFamily="18" charset="0"/>
            </a:rPr>
            <a:t>Applied on rows of columns that should be automatically deleted after a fixed time.</a:t>
          </a:r>
        </a:p>
      </dsp:txBody>
      <dsp:txXfrm>
        <a:off x="3430910" y="64"/>
        <a:ext cx="2392906" cy="1435744"/>
      </dsp:txXfrm>
    </dsp:sp>
    <dsp:sp modelId="{C11B7B24-92D1-B244-8E36-74B34CC3995A}">
      <dsp:nvSpPr>
        <dsp:cNvPr id="0" name=""/>
        <dsp:cNvSpPr/>
      </dsp:nvSpPr>
      <dsp:spPr>
        <a:xfrm>
          <a:off x="798713" y="1675099"/>
          <a:ext cx="2392906" cy="1435744"/>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imes New Roman" panose="02020603050405020304" pitchFamily="18" charset="0"/>
              <a:ea typeface="+mn-ea"/>
              <a:cs typeface="Times New Roman" panose="02020603050405020304" pitchFamily="18" charset="0"/>
            </a:rPr>
            <a:t>Specified in seconds, the smallest interval being 1 second.</a:t>
          </a:r>
        </a:p>
      </dsp:txBody>
      <dsp:txXfrm>
        <a:off x="798713" y="1675099"/>
        <a:ext cx="2392906" cy="1435744"/>
      </dsp:txXfrm>
    </dsp:sp>
    <dsp:sp modelId="{62C08AD0-311E-CC43-8F6C-BE96DAFEF3CC}">
      <dsp:nvSpPr>
        <dsp:cNvPr id="0" name=""/>
        <dsp:cNvSpPr/>
      </dsp:nvSpPr>
      <dsp:spPr>
        <a:xfrm>
          <a:off x="3430910" y="1675099"/>
          <a:ext cx="2392906" cy="1435744"/>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imes New Roman" panose="02020603050405020304" pitchFamily="18" charset="0"/>
              <a:ea typeface="+mn-ea"/>
              <a:cs typeface="Times New Roman" panose="02020603050405020304" pitchFamily="18" charset="0"/>
            </a:rPr>
            <a:t>Candidate row/column is marked for removal &amp; removed during the next compaction/read repair.</a:t>
          </a:r>
        </a:p>
      </dsp:txBody>
      <dsp:txXfrm>
        <a:off x="3430910" y="1675099"/>
        <a:ext cx="2392906" cy="1435744"/>
      </dsp:txXfrm>
    </dsp:sp>
    <dsp:sp modelId="{7F74C87A-DA07-6548-B797-FBDDE77A42D6}">
      <dsp:nvSpPr>
        <dsp:cNvPr id="0" name=""/>
        <dsp:cNvSpPr/>
      </dsp:nvSpPr>
      <dsp:spPr>
        <a:xfrm>
          <a:off x="798713" y="3350134"/>
          <a:ext cx="2392906" cy="1435744"/>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imes New Roman" panose="02020603050405020304" pitchFamily="18" charset="0"/>
              <a:ea typeface="+mn-ea"/>
              <a:cs typeface="Times New Roman" panose="02020603050405020304" pitchFamily="18" charset="0"/>
            </a:rPr>
            <a:t>TTL can be changed by updating the column.</a:t>
          </a:r>
        </a:p>
      </dsp:txBody>
      <dsp:txXfrm>
        <a:off x="798713" y="3350134"/>
        <a:ext cx="2392906" cy="1435744"/>
      </dsp:txXfrm>
    </dsp:sp>
    <dsp:sp modelId="{94EBB8FB-D70E-4E49-977C-54C18951954C}">
      <dsp:nvSpPr>
        <dsp:cNvPr id="0" name=""/>
        <dsp:cNvSpPr/>
      </dsp:nvSpPr>
      <dsp:spPr>
        <a:xfrm>
          <a:off x="3430910" y="3350134"/>
          <a:ext cx="2392906" cy="1435744"/>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imes New Roman" panose="02020603050405020304" pitchFamily="18" charset="0"/>
              <a:ea typeface="+mn-ea"/>
              <a:cs typeface="Times New Roman" panose="02020603050405020304" pitchFamily="18" charset="0"/>
            </a:rPr>
            <a:t>TTL can be removed by setting t to 0 before the TTL expires.</a:t>
          </a:r>
        </a:p>
      </dsp:txBody>
      <dsp:txXfrm>
        <a:off x="3430910" y="3350134"/>
        <a:ext cx="2392906" cy="143574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127CB4-7E28-1D43-AE94-8FCEEE1F5FF3}">
      <dsp:nvSpPr>
        <dsp:cNvPr id="0" name=""/>
        <dsp:cNvSpPr/>
      </dsp:nvSpPr>
      <dsp:spPr>
        <a:xfrm>
          <a:off x="0" y="576833"/>
          <a:ext cx="8787161" cy="428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88DD3B9D-3949-334E-B1F0-326F42E87C4A}">
      <dsp:nvSpPr>
        <dsp:cNvPr id="0" name=""/>
        <dsp:cNvSpPr/>
      </dsp:nvSpPr>
      <dsp:spPr>
        <a:xfrm>
          <a:off x="439358" y="325913"/>
          <a:ext cx="6151012" cy="5018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2494" tIns="0" rIns="232494" bIns="0" numCol="1" spcCol="1270" anchor="ctr" anchorCtr="0">
          <a:noAutofit/>
        </a:bodyPr>
        <a:lstStyle/>
        <a:p>
          <a:pPr marL="0" lvl="0" indent="0" algn="l" defTabSz="755650">
            <a:lnSpc>
              <a:spcPct val="90000"/>
            </a:lnSpc>
            <a:spcBef>
              <a:spcPct val="0"/>
            </a:spcBef>
            <a:spcAft>
              <a:spcPct val="35000"/>
            </a:spcAft>
            <a:buNone/>
          </a:pPr>
          <a:r>
            <a:rPr lang="en-US" sz="1700" kern="1200" dirty="0"/>
            <a:t>Queries on non primary keys do not work in Cassandra</a:t>
          </a:r>
        </a:p>
      </dsp:txBody>
      <dsp:txXfrm>
        <a:off x="463856" y="350411"/>
        <a:ext cx="6102016" cy="452844"/>
      </dsp:txXfrm>
    </dsp:sp>
    <dsp:sp modelId="{58C10DC2-AC65-7646-A503-19B20D166591}">
      <dsp:nvSpPr>
        <dsp:cNvPr id="0" name=""/>
        <dsp:cNvSpPr/>
      </dsp:nvSpPr>
      <dsp:spPr>
        <a:xfrm>
          <a:off x="0" y="1347953"/>
          <a:ext cx="8787161" cy="428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4D57C60E-7BDA-9D4B-B86C-17E215EE6D6E}">
      <dsp:nvSpPr>
        <dsp:cNvPr id="0" name=""/>
        <dsp:cNvSpPr/>
      </dsp:nvSpPr>
      <dsp:spPr>
        <a:xfrm>
          <a:off x="439358" y="1097033"/>
          <a:ext cx="6151012" cy="5018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2494" tIns="0" rIns="232494" bIns="0" numCol="1" spcCol="1270" anchor="ctr" anchorCtr="0">
          <a:noAutofit/>
        </a:bodyPr>
        <a:lstStyle/>
        <a:p>
          <a:pPr marL="0" lvl="0" indent="0" algn="l" defTabSz="755650">
            <a:lnSpc>
              <a:spcPct val="90000"/>
            </a:lnSpc>
            <a:spcBef>
              <a:spcPct val="0"/>
            </a:spcBef>
            <a:spcAft>
              <a:spcPct val="35000"/>
            </a:spcAft>
            <a:buNone/>
          </a:pPr>
          <a:r>
            <a:rPr lang="en-US" sz="1700" kern="1200" dirty="0"/>
            <a:t>For such queries to work, such columns should be indexed</a:t>
          </a:r>
        </a:p>
      </dsp:txBody>
      <dsp:txXfrm>
        <a:off x="463856" y="1121531"/>
        <a:ext cx="6102016" cy="452844"/>
      </dsp:txXfrm>
    </dsp:sp>
    <dsp:sp modelId="{376112B2-2FCF-2F4C-A96B-666D1D270D1C}">
      <dsp:nvSpPr>
        <dsp:cNvPr id="0" name=""/>
        <dsp:cNvSpPr/>
      </dsp:nvSpPr>
      <dsp:spPr>
        <a:xfrm>
          <a:off x="0" y="2119073"/>
          <a:ext cx="8787161" cy="428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45DB62EB-0C85-454B-B919-683F30CE1F12}">
      <dsp:nvSpPr>
        <dsp:cNvPr id="0" name=""/>
        <dsp:cNvSpPr/>
      </dsp:nvSpPr>
      <dsp:spPr>
        <a:xfrm>
          <a:off x="439358" y="1868153"/>
          <a:ext cx="6151012" cy="5018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2494" tIns="0" rIns="232494" bIns="0" numCol="1" spcCol="1270" anchor="ctr" anchorCtr="0">
          <a:noAutofit/>
        </a:bodyPr>
        <a:lstStyle/>
        <a:p>
          <a:pPr marL="0" lvl="0" indent="0" algn="l" defTabSz="755650">
            <a:lnSpc>
              <a:spcPct val="90000"/>
            </a:lnSpc>
            <a:spcBef>
              <a:spcPct val="0"/>
            </a:spcBef>
            <a:spcAft>
              <a:spcPct val="35000"/>
            </a:spcAft>
            <a:buNone/>
          </a:pPr>
          <a:r>
            <a:rPr lang="en-US" sz="1700" kern="1200" dirty="0"/>
            <a:t>Create Syntax: </a:t>
          </a:r>
          <a:r>
            <a:rPr lang="en-US" sz="1700" b="1" kern="1200" dirty="0"/>
            <a:t>CREATE INDEX </a:t>
          </a:r>
          <a:r>
            <a:rPr lang="en-US" sz="1700" b="1" i="1" kern="1200" dirty="0"/>
            <a:t>name</a:t>
          </a:r>
          <a:r>
            <a:rPr lang="en-US" sz="1700" b="1" kern="1200" dirty="0"/>
            <a:t> ON </a:t>
          </a:r>
          <a:r>
            <a:rPr lang="en-US" sz="1700" b="1" i="1" kern="1200" dirty="0"/>
            <a:t>table(column)</a:t>
          </a:r>
          <a:r>
            <a:rPr lang="en-US" sz="1700" b="1" kern="1200" dirty="0"/>
            <a:t>;</a:t>
          </a:r>
        </a:p>
      </dsp:txBody>
      <dsp:txXfrm>
        <a:off x="463856" y="1892651"/>
        <a:ext cx="6102016" cy="452844"/>
      </dsp:txXfrm>
    </dsp:sp>
    <dsp:sp modelId="{F6D56CD2-F681-0A49-BAA1-67EFD9D229CD}">
      <dsp:nvSpPr>
        <dsp:cNvPr id="0" name=""/>
        <dsp:cNvSpPr/>
      </dsp:nvSpPr>
      <dsp:spPr>
        <a:xfrm>
          <a:off x="0" y="2890193"/>
          <a:ext cx="8787161" cy="428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74A25AD4-78B6-C349-9507-BE263AE64EF5}">
      <dsp:nvSpPr>
        <dsp:cNvPr id="0" name=""/>
        <dsp:cNvSpPr/>
      </dsp:nvSpPr>
      <dsp:spPr>
        <a:xfrm>
          <a:off x="439358" y="2639273"/>
          <a:ext cx="6151012" cy="5018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2494" tIns="0" rIns="232494" bIns="0" numCol="1" spcCol="1270" anchor="ctr" anchorCtr="0">
          <a:noAutofit/>
        </a:bodyPr>
        <a:lstStyle/>
        <a:p>
          <a:pPr marL="0" lvl="0" indent="0" algn="l" defTabSz="755650">
            <a:lnSpc>
              <a:spcPct val="90000"/>
            </a:lnSpc>
            <a:spcBef>
              <a:spcPct val="0"/>
            </a:spcBef>
            <a:spcAft>
              <a:spcPct val="35000"/>
            </a:spcAft>
            <a:buNone/>
          </a:pPr>
          <a:r>
            <a:rPr lang="en-US" sz="1700" kern="1200" dirty="0"/>
            <a:t>Avoid high cardinality columns for indexes</a:t>
          </a:r>
        </a:p>
      </dsp:txBody>
      <dsp:txXfrm>
        <a:off x="463856" y="2663771"/>
        <a:ext cx="6102016" cy="452844"/>
      </dsp:txXfrm>
    </dsp:sp>
    <dsp:sp modelId="{CF939B7D-7D17-DD4C-9AA8-A14E6E98AC09}">
      <dsp:nvSpPr>
        <dsp:cNvPr id="0" name=""/>
        <dsp:cNvSpPr/>
      </dsp:nvSpPr>
      <dsp:spPr>
        <a:xfrm>
          <a:off x="0" y="3661313"/>
          <a:ext cx="8787161" cy="428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070C17D5-ADBA-3344-AD11-E9D4F1BAB8B1}">
      <dsp:nvSpPr>
        <dsp:cNvPr id="0" name=""/>
        <dsp:cNvSpPr/>
      </dsp:nvSpPr>
      <dsp:spPr>
        <a:xfrm>
          <a:off x="439358" y="3410393"/>
          <a:ext cx="6151012" cy="5018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2494" tIns="0" rIns="232494" bIns="0" numCol="1" spcCol="1270" anchor="ctr" anchorCtr="0">
          <a:noAutofit/>
        </a:bodyPr>
        <a:lstStyle/>
        <a:p>
          <a:pPr marL="0" lvl="0" indent="0" algn="l" defTabSz="755650">
            <a:lnSpc>
              <a:spcPct val="90000"/>
            </a:lnSpc>
            <a:spcBef>
              <a:spcPct val="0"/>
            </a:spcBef>
            <a:spcAft>
              <a:spcPct val="35000"/>
            </a:spcAft>
            <a:buNone/>
          </a:pPr>
          <a:r>
            <a:rPr lang="en-US" sz="1700" kern="1200" dirty="0"/>
            <a:t>Very low cardinality columns may not be useful</a:t>
          </a:r>
        </a:p>
      </dsp:txBody>
      <dsp:txXfrm>
        <a:off x="463856" y="3434891"/>
        <a:ext cx="6102016" cy="452844"/>
      </dsp:txXfrm>
    </dsp:sp>
    <dsp:sp modelId="{6FE748C9-9266-7D4A-8121-0A35CCC19EDA}">
      <dsp:nvSpPr>
        <dsp:cNvPr id="0" name=""/>
        <dsp:cNvSpPr/>
      </dsp:nvSpPr>
      <dsp:spPr>
        <a:xfrm>
          <a:off x="0" y="4432433"/>
          <a:ext cx="8787161" cy="428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A81DFFD2-A0BD-C84A-81E6-7FB8E43694D5}">
      <dsp:nvSpPr>
        <dsp:cNvPr id="0" name=""/>
        <dsp:cNvSpPr/>
      </dsp:nvSpPr>
      <dsp:spPr>
        <a:xfrm>
          <a:off x="439358" y="4181513"/>
          <a:ext cx="6151012" cy="5018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2494" tIns="0" rIns="232494" bIns="0" numCol="1" spcCol="1270" anchor="ctr" anchorCtr="0">
          <a:noAutofit/>
        </a:bodyPr>
        <a:lstStyle/>
        <a:p>
          <a:pPr marL="0" lvl="0" indent="0" algn="l" defTabSz="755650">
            <a:lnSpc>
              <a:spcPct val="90000"/>
            </a:lnSpc>
            <a:spcBef>
              <a:spcPct val="0"/>
            </a:spcBef>
            <a:spcAft>
              <a:spcPct val="35000"/>
            </a:spcAft>
            <a:buNone/>
          </a:pPr>
          <a:r>
            <a:rPr lang="en-US" sz="1700" kern="1200" dirty="0"/>
            <a:t>Frequently updated or deleted columns should not be indexed</a:t>
          </a:r>
        </a:p>
      </dsp:txBody>
      <dsp:txXfrm>
        <a:off x="463856" y="4206011"/>
        <a:ext cx="6102016" cy="452844"/>
      </dsp:txXfrm>
    </dsp:sp>
    <dsp:sp modelId="{823E5994-08B8-3C47-8FC2-6F2D0A4813B4}">
      <dsp:nvSpPr>
        <dsp:cNvPr id="0" name=""/>
        <dsp:cNvSpPr/>
      </dsp:nvSpPr>
      <dsp:spPr>
        <a:xfrm>
          <a:off x="0" y="5203553"/>
          <a:ext cx="8787161" cy="428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00F6F10C-C458-5E4B-B932-138C60C03EE8}">
      <dsp:nvSpPr>
        <dsp:cNvPr id="0" name=""/>
        <dsp:cNvSpPr/>
      </dsp:nvSpPr>
      <dsp:spPr>
        <a:xfrm>
          <a:off x="439358" y="4952633"/>
          <a:ext cx="6151012" cy="5018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2494" tIns="0" rIns="232494" bIns="0" numCol="1" spcCol="1270" anchor="ctr" anchorCtr="0">
          <a:noAutofit/>
        </a:bodyPr>
        <a:lstStyle/>
        <a:p>
          <a:pPr marL="0" lvl="0" indent="0" algn="l" defTabSz="755650">
            <a:lnSpc>
              <a:spcPct val="90000"/>
            </a:lnSpc>
            <a:spcBef>
              <a:spcPct val="0"/>
            </a:spcBef>
            <a:spcAft>
              <a:spcPct val="35000"/>
            </a:spcAft>
            <a:buNone/>
          </a:pPr>
          <a:r>
            <a:rPr lang="en-US" sz="1700" kern="1200" dirty="0"/>
            <a:t>Drop Syntax: </a:t>
          </a:r>
          <a:r>
            <a:rPr lang="en-US" sz="1700" b="1" kern="1200" dirty="0"/>
            <a:t>DROP INDEX [ IF EXISTS ] </a:t>
          </a:r>
          <a:r>
            <a:rPr lang="en-US" sz="1700" b="1" i="1" kern="1200" dirty="0" err="1"/>
            <a:t>index_name</a:t>
          </a:r>
          <a:r>
            <a:rPr lang="en-US" sz="1700" b="1" kern="1200" dirty="0"/>
            <a:t>;</a:t>
          </a:r>
        </a:p>
      </dsp:txBody>
      <dsp:txXfrm>
        <a:off x="463856" y="4977131"/>
        <a:ext cx="6102016"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AD3D4C-93FB-744A-B318-DDD9D5ACFF26}">
      <dsp:nvSpPr>
        <dsp:cNvPr id="0" name=""/>
        <dsp:cNvSpPr/>
      </dsp:nvSpPr>
      <dsp:spPr>
        <a:xfrm>
          <a:off x="1181216" y="0"/>
          <a:ext cx="5698459" cy="5698459"/>
        </a:xfrm>
        <a:prstGeom prst="triangl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8647221-6A92-8B48-9261-BFA04C79D0DF}">
      <dsp:nvSpPr>
        <dsp:cNvPr id="0" name=""/>
        <dsp:cNvSpPr/>
      </dsp:nvSpPr>
      <dsp:spPr>
        <a:xfrm>
          <a:off x="4019000" y="558945"/>
          <a:ext cx="3703998" cy="810249"/>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Degraded performance under high data volumes</a:t>
          </a:r>
        </a:p>
      </dsp:txBody>
      <dsp:txXfrm>
        <a:off x="4058553" y="598498"/>
        <a:ext cx="3624892" cy="731143"/>
      </dsp:txXfrm>
    </dsp:sp>
    <dsp:sp modelId="{7453A51D-FD5D-784F-952B-75B759F74BB4}">
      <dsp:nvSpPr>
        <dsp:cNvPr id="0" name=""/>
        <dsp:cNvSpPr/>
      </dsp:nvSpPr>
      <dsp:spPr>
        <a:xfrm>
          <a:off x="4030446" y="1481933"/>
          <a:ext cx="3703998" cy="810249"/>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Expensive vertical &amp; horizontal scaling</a:t>
          </a:r>
        </a:p>
      </dsp:txBody>
      <dsp:txXfrm>
        <a:off x="4069999" y="1521486"/>
        <a:ext cx="3624892" cy="731143"/>
      </dsp:txXfrm>
    </dsp:sp>
    <dsp:sp modelId="{94CAA95E-794F-044C-823B-775FD7E0533C}">
      <dsp:nvSpPr>
        <dsp:cNvPr id="0" name=""/>
        <dsp:cNvSpPr/>
      </dsp:nvSpPr>
      <dsp:spPr>
        <a:xfrm>
          <a:off x="4030446" y="2393464"/>
          <a:ext cx="3703998" cy="810249"/>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Sharding does solve some latency issues but that requires an additional layer of application code to track the shards</a:t>
          </a:r>
        </a:p>
      </dsp:txBody>
      <dsp:txXfrm>
        <a:off x="4069999" y="2433017"/>
        <a:ext cx="3624892" cy="731143"/>
      </dsp:txXfrm>
    </dsp:sp>
    <dsp:sp modelId="{AFFEF664-BD46-9B49-B71C-97DB0CEBEE31}">
      <dsp:nvSpPr>
        <dsp:cNvPr id="0" name=""/>
        <dsp:cNvSpPr/>
      </dsp:nvSpPr>
      <dsp:spPr>
        <a:xfrm>
          <a:off x="4030446" y="3304994"/>
          <a:ext cx="3703998" cy="810249"/>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Sharding also makes backup and schema alteration difficult</a:t>
          </a:r>
        </a:p>
      </dsp:txBody>
      <dsp:txXfrm>
        <a:off x="4069999" y="3344547"/>
        <a:ext cx="3624892" cy="731143"/>
      </dsp:txXfrm>
    </dsp:sp>
    <dsp:sp modelId="{29167448-7A58-AC43-9BA7-E8EE101F2DB6}">
      <dsp:nvSpPr>
        <dsp:cNvPr id="0" name=""/>
        <dsp:cNvSpPr/>
      </dsp:nvSpPr>
      <dsp:spPr>
        <a:xfrm>
          <a:off x="4030446" y="4216525"/>
          <a:ext cx="3703998" cy="810249"/>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Complex joins and normalized data adds too much of latency under high volume of data</a:t>
          </a:r>
        </a:p>
      </dsp:txBody>
      <dsp:txXfrm>
        <a:off x="4069999" y="4256078"/>
        <a:ext cx="3624892" cy="7311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707F1A-49E0-C840-890F-92DAC3B4922A}">
      <dsp:nvSpPr>
        <dsp:cNvPr id="0" name=""/>
        <dsp:cNvSpPr/>
      </dsp:nvSpPr>
      <dsp:spPr>
        <a:xfrm>
          <a:off x="2523585" y="1546"/>
          <a:ext cx="2801429" cy="140071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latin typeface="Times New Roman" panose="02020603050405020304" pitchFamily="18" charset="0"/>
              <a:cs typeface="Times New Roman" panose="02020603050405020304" pitchFamily="18" charset="0"/>
            </a:rPr>
            <a:t>Consistency</a:t>
          </a:r>
        </a:p>
      </dsp:txBody>
      <dsp:txXfrm>
        <a:off x="2564611" y="42572"/>
        <a:ext cx="2719377" cy="1318662"/>
      </dsp:txXfrm>
    </dsp:sp>
    <dsp:sp modelId="{C9F1D8EB-5239-A84E-AB8D-26EA1E52C020}">
      <dsp:nvSpPr>
        <dsp:cNvPr id="0" name=""/>
        <dsp:cNvSpPr/>
      </dsp:nvSpPr>
      <dsp:spPr>
        <a:xfrm rot="3600000">
          <a:off x="3752330" y="2459974"/>
          <a:ext cx="2657029" cy="490250"/>
        </a:xfrm>
        <a:prstGeom prst="lef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3899405" y="2558024"/>
        <a:ext cx="2362879" cy="294150"/>
      </dsp:txXfrm>
    </dsp:sp>
    <dsp:sp modelId="{7C1FDB70-34AE-8648-B69C-D0EB34A2623E}">
      <dsp:nvSpPr>
        <dsp:cNvPr id="0" name=""/>
        <dsp:cNvSpPr/>
      </dsp:nvSpPr>
      <dsp:spPr>
        <a:xfrm>
          <a:off x="4836676" y="4007937"/>
          <a:ext cx="2801429" cy="140071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prstClr val="white"/>
              </a:solidFill>
              <a:latin typeface="Times New Roman" panose="02020603050405020304" pitchFamily="18" charset="0"/>
              <a:ea typeface="+mn-ea"/>
              <a:cs typeface="Times New Roman" panose="02020603050405020304" pitchFamily="18" charset="0"/>
            </a:rPr>
            <a:t>Partition Tolerance</a:t>
          </a:r>
        </a:p>
      </dsp:txBody>
      <dsp:txXfrm>
        <a:off x="4877702" y="4048963"/>
        <a:ext cx="2719377" cy="1318662"/>
      </dsp:txXfrm>
    </dsp:sp>
    <dsp:sp modelId="{24BB4636-76AC-FA45-83D7-101B75DCC9FE}">
      <dsp:nvSpPr>
        <dsp:cNvPr id="0" name=""/>
        <dsp:cNvSpPr/>
      </dsp:nvSpPr>
      <dsp:spPr>
        <a:xfrm rot="10800000">
          <a:off x="3093869" y="4463169"/>
          <a:ext cx="1660860" cy="490250"/>
        </a:xfrm>
        <a:prstGeom prst="lef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rot="10800000">
        <a:off x="3240944" y="4561219"/>
        <a:ext cx="1366710" cy="294150"/>
      </dsp:txXfrm>
    </dsp:sp>
    <dsp:sp modelId="{EBB3922C-0F61-DC4E-9E8C-532B09F6CBBA}">
      <dsp:nvSpPr>
        <dsp:cNvPr id="0" name=""/>
        <dsp:cNvSpPr/>
      </dsp:nvSpPr>
      <dsp:spPr>
        <a:xfrm>
          <a:off x="210494" y="4007937"/>
          <a:ext cx="2801429" cy="140071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prstClr val="white"/>
              </a:solidFill>
              <a:latin typeface="Times New Roman" panose="02020603050405020304" pitchFamily="18" charset="0"/>
              <a:ea typeface="+mn-ea"/>
              <a:cs typeface="Times New Roman" panose="02020603050405020304" pitchFamily="18" charset="0"/>
            </a:rPr>
            <a:t>Availability</a:t>
          </a:r>
        </a:p>
      </dsp:txBody>
      <dsp:txXfrm>
        <a:off x="251520" y="4048963"/>
        <a:ext cx="2719377" cy="1318662"/>
      </dsp:txXfrm>
    </dsp:sp>
    <dsp:sp modelId="{E86BD564-505F-6241-92AC-2777837845BD}">
      <dsp:nvSpPr>
        <dsp:cNvPr id="0" name=""/>
        <dsp:cNvSpPr/>
      </dsp:nvSpPr>
      <dsp:spPr>
        <a:xfrm rot="18000000">
          <a:off x="1451750" y="2459974"/>
          <a:ext cx="2632008" cy="490250"/>
        </a:xfrm>
        <a:prstGeom prst="lef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1598825" y="2558024"/>
        <a:ext cx="2337858" cy="2941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232077-8961-2846-A603-6CBE1D17DA4B}">
      <dsp:nvSpPr>
        <dsp:cNvPr id="0" name=""/>
        <dsp:cNvSpPr/>
      </dsp:nvSpPr>
      <dsp:spPr>
        <a:xfrm>
          <a:off x="3247079" y="1950004"/>
          <a:ext cx="1942267" cy="1839257"/>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Cassandra</a:t>
          </a:r>
        </a:p>
      </dsp:txBody>
      <dsp:txXfrm>
        <a:off x="3531517" y="2219357"/>
        <a:ext cx="1373391" cy="1300551"/>
      </dsp:txXfrm>
    </dsp:sp>
    <dsp:sp modelId="{392FBFFE-0E44-8A4F-A2D3-872BF87F9740}">
      <dsp:nvSpPr>
        <dsp:cNvPr id="0" name=""/>
        <dsp:cNvSpPr/>
      </dsp:nvSpPr>
      <dsp:spPr>
        <a:xfrm rot="16200000">
          <a:off x="4102382" y="1481357"/>
          <a:ext cx="231660" cy="513312"/>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137131" y="1618768"/>
        <a:ext cx="162162" cy="307988"/>
      </dsp:txXfrm>
    </dsp:sp>
    <dsp:sp modelId="{927190D2-008C-824A-AC1F-EB3C6017260E}">
      <dsp:nvSpPr>
        <dsp:cNvPr id="0" name=""/>
        <dsp:cNvSpPr/>
      </dsp:nvSpPr>
      <dsp:spPr>
        <a:xfrm>
          <a:off x="3463342" y="3167"/>
          <a:ext cx="1509741" cy="150974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Distributed</a:t>
          </a:r>
        </a:p>
      </dsp:txBody>
      <dsp:txXfrm>
        <a:off x="3684438" y="224263"/>
        <a:ext cx="1067549" cy="1067549"/>
      </dsp:txXfrm>
    </dsp:sp>
    <dsp:sp modelId="{69AD9A3D-1825-244A-8CEE-550B6B239D58}">
      <dsp:nvSpPr>
        <dsp:cNvPr id="0" name=""/>
        <dsp:cNvSpPr/>
      </dsp:nvSpPr>
      <dsp:spPr>
        <a:xfrm rot="19800000">
          <a:off x="5109285" y="2037428"/>
          <a:ext cx="211615" cy="513312"/>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113538" y="2155961"/>
        <a:ext cx="148131" cy="307988"/>
      </dsp:txXfrm>
    </dsp:sp>
    <dsp:sp modelId="{376CB4E2-BA0B-8843-9F43-CCAB8783932D}">
      <dsp:nvSpPr>
        <dsp:cNvPr id="0" name=""/>
        <dsp:cNvSpPr/>
      </dsp:nvSpPr>
      <dsp:spPr>
        <a:xfrm>
          <a:off x="5292036" y="1058965"/>
          <a:ext cx="1509741" cy="150974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Decentralized</a:t>
          </a:r>
        </a:p>
      </dsp:txBody>
      <dsp:txXfrm>
        <a:off x="5513132" y="1280061"/>
        <a:ext cx="1067549" cy="1067549"/>
      </dsp:txXfrm>
    </dsp:sp>
    <dsp:sp modelId="{3A1EB990-B180-AD4B-BBE1-9D0EA7BFB3A1}">
      <dsp:nvSpPr>
        <dsp:cNvPr id="0" name=""/>
        <dsp:cNvSpPr/>
      </dsp:nvSpPr>
      <dsp:spPr>
        <a:xfrm rot="1800000">
          <a:off x="5109285" y="3188525"/>
          <a:ext cx="211615" cy="513312"/>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113538" y="3275316"/>
        <a:ext cx="148131" cy="307988"/>
      </dsp:txXfrm>
    </dsp:sp>
    <dsp:sp modelId="{02B998F8-0248-B94E-83F0-D301D09A5CD1}">
      <dsp:nvSpPr>
        <dsp:cNvPr id="0" name=""/>
        <dsp:cNvSpPr/>
      </dsp:nvSpPr>
      <dsp:spPr>
        <a:xfrm>
          <a:off x="5292036" y="3170559"/>
          <a:ext cx="1509741" cy="150974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Eventually Consistent</a:t>
          </a:r>
        </a:p>
      </dsp:txBody>
      <dsp:txXfrm>
        <a:off x="5513132" y="3391655"/>
        <a:ext cx="1067549" cy="1067549"/>
      </dsp:txXfrm>
    </dsp:sp>
    <dsp:sp modelId="{AE726BE5-155A-574A-A81C-3C16B0188765}">
      <dsp:nvSpPr>
        <dsp:cNvPr id="0" name=""/>
        <dsp:cNvSpPr/>
      </dsp:nvSpPr>
      <dsp:spPr>
        <a:xfrm rot="5400000">
          <a:off x="4102382" y="3744596"/>
          <a:ext cx="231660" cy="513312"/>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137131" y="3812509"/>
        <a:ext cx="162162" cy="307988"/>
      </dsp:txXfrm>
    </dsp:sp>
    <dsp:sp modelId="{293E2738-CCAA-134E-BCAE-2AFF02E78867}">
      <dsp:nvSpPr>
        <dsp:cNvPr id="0" name=""/>
        <dsp:cNvSpPr/>
      </dsp:nvSpPr>
      <dsp:spPr>
        <a:xfrm>
          <a:off x="3463342" y="4226356"/>
          <a:ext cx="1509741" cy="150974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Fault Tolerant</a:t>
          </a:r>
        </a:p>
      </dsp:txBody>
      <dsp:txXfrm>
        <a:off x="3684438" y="4447452"/>
        <a:ext cx="1067549" cy="1067549"/>
      </dsp:txXfrm>
    </dsp:sp>
    <dsp:sp modelId="{F1AB70AD-217E-1A42-BC07-C7866CA6AAEB}">
      <dsp:nvSpPr>
        <dsp:cNvPr id="0" name=""/>
        <dsp:cNvSpPr/>
      </dsp:nvSpPr>
      <dsp:spPr>
        <a:xfrm rot="9000000">
          <a:off x="3115525" y="3188525"/>
          <a:ext cx="211615" cy="513312"/>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3174756" y="3275316"/>
        <a:ext cx="148131" cy="307988"/>
      </dsp:txXfrm>
    </dsp:sp>
    <dsp:sp modelId="{C7EBBB41-FC9F-C445-A326-A4483B3FE1BB}">
      <dsp:nvSpPr>
        <dsp:cNvPr id="0" name=""/>
        <dsp:cNvSpPr/>
      </dsp:nvSpPr>
      <dsp:spPr>
        <a:xfrm>
          <a:off x="1634647" y="3170559"/>
          <a:ext cx="1509741" cy="150974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Linearly Scalable</a:t>
          </a:r>
        </a:p>
      </dsp:txBody>
      <dsp:txXfrm>
        <a:off x="1855743" y="3391655"/>
        <a:ext cx="1067549" cy="1067549"/>
      </dsp:txXfrm>
    </dsp:sp>
    <dsp:sp modelId="{64EB8BB6-9380-D840-BA4D-BA506391BEC0}">
      <dsp:nvSpPr>
        <dsp:cNvPr id="0" name=""/>
        <dsp:cNvSpPr/>
      </dsp:nvSpPr>
      <dsp:spPr>
        <a:xfrm rot="12600000">
          <a:off x="3115525" y="2037428"/>
          <a:ext cx="211615" cy="513312"/>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3174756" y="2155961"/>
        <a:ext cx="148131" cy="307988"/>
      </dsp:txXfrm>
    </dsp:sp>
    <dsp:sp modelId="{DF81957B-E3B0-A94A-AE4D-E82624188BFD}">
      <dsp:nvSpPr>
        <dsp:cNvPr id="0" name=""/>
        <dsp:cNvSpPr/>
      </dsp:nvSpPr>
      <dsp:spPr>
        <a:xfrm>
          <a:off x="1634647" y="1058965"/>
          <a:ext cx="1509741" cy="150974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Column Oriented</a:t>
          </a:r>
        </a:p>
      </dsp:txBody>
      <dsp:txXfrm>
        <a:off x="1855743" y="1280061"/>
        <a:ext cx="1067549" cy="10675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9AB3F-0E04-354B-A741-A8C3FAEDBDBB}">
      <dsp:nvSpPr>
        <dsp:cNvPr id="0" name=""/>
        <dsp:cNvSpPr/>
      </dsp:nvSpPr>
      <dsp:spPr>
        <a:xfrm>
          <a:off x="2201424" y="678523"/>
          <a:ext cx="4534619" cy="4534619"/>
        </a:xfrm>
        <a:prstGeom prst="blockArc">
          <a:avLst>
            <a:gd name="adj1" fmla="val 10800000"/>
            <a:gd name="adj2" fmla="val 16200000"/>
            <a:gd name="adj3" fmla="val 4637"/>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26151730-3AC1-AA45-A197-1CD0B59FB711}">
      <dsp:nvSpPr>
        <dsp:cNvPr id="0" name=""/>
        <dsp:cNvSpPr/>
      </dsp:nvSpPr>
      <dsp:spPr>
        <a:xfrm>
          <a:off x="2201424" y="678523"/>
          <a:ext cx="4534619" cy="4534619"/>
        </a:xfrm>
        <a:prstGeom prst="blockArc">
          <a:avLst>
            <a:gd name="adj1" fmla="val 5400000"/>
            <a:gd name="adj2" fmla="val 10800000"/>
            <a:gd name="adj3" fmla="val 4637"/>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E0690255-561C-904B-9458-B66B2E759D4B}">
      <dsp:nvSpPr>
        <dsp:cNvPr id="0" name=""/>
        <dsp:cNvSpPr/>
      </dsp:nvSpPr>
      <dsp:spPr>
        <a:xfrm>
          <a:off x="2201424" y="678523"/>
          <a:ext cx="4534619" cy="4534619"/>
        </a:xfrm>
        <a:prstGeom prst="blockArc">
          <a:avLst>
            <a:gd name="adj1" fmla="val 0"/>
            <a:gd name="adj2" fmla="val 5400000"/>
            <a:gd name="adj3" fmla="val 4637"/>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78784EFC-6A65-1545-8837-768A7A205DCA}">
      <dsp:nvSpPr>
        <dsp:cNvPr id="0" name=""/>
        <dsp:cNvSpPr/>
      </dsp:nvSpPr>
      <dsp:spPr>
        <a:xfrm>
          <a:off x="2201424" y="678523"/>
          <a:ext cx="4534619" cy="4534619"/>
        </a:xfrm>
        <a:prstGeom prst="blockArc">
          <a:avLst>
            <a:gd name="adj1" fmla="val 16200000"/>
            <a:gd name="adj2" fmla="val 0"/>
            <a:gd name="adj3" fmla="val 4637"/>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7F916EA5-E95D-7841-BDDE-FEE999964CD2}">
      <dsp:nvSpPr>
        <dsp:cNvPr id="0" name=""/>
        <dsp:cNvSpPr/>
      </dsp:nvSpPr>
      <dsp:spPr>
        <a:xfrm>
          <a:off x="3425738" y="1902837"/>
          <a:ext cx="2085991" cy="20859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n-US" sz="4600" kern="1200" dirty="0"/>
            <a:t>Key Types</a:t>
          </a:r>
        </a:p>
      </dsp:txBody>
      <dsp:txXfrm>
        <a:off x="3731224" y="2208323"/>
        <a:ext cx="1475019" cy="1475019"/>
      </dsp:txXfrm>
    </dsp:sp>
    <dsp:sp modelId="{7D1A40C6-DC5A-1E4F-9B4A-58A0710AC99C}">
      <dsp:nvSpPr>
        <dsp:cNvPr id="0" name=""/>
        <dsp:cNvSpPr/>
      </dsp:nvSpPr>
      <dsp:spPr>
        <a:xfrm>
          <a:off x="3738637" y="993"/>
          <a:ext cx="1460193" cy="1460193"/>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Primary Key</a:t>
          </a:r>
        </a:p>
      </dsp:txBody>
      <dsp:txXfrm>
        <a:off x="3952477" y="214833"/>
        <a:ext cx="1032513" cy="1032513"/>
      </dsp:txXfrm>
    </dsp:sp>
    <dsp:sp modelId="{2FE433EB-E721-2A4C-B2FA-4BCEF1756242}">
      <dsp:nvSpPr>
        <dsp:cNvPr id="0" name=""/>
        <dsp:cNvSpPr/>
      </dsp:nvSpPr>
      <dsp:spPr>
        <a:xfrm>
          <a:off x="5953380" y="2215736"/>
          <a:ext cx="1460193" cy="1460193"/>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Composite Key</a:t>
          </a:r>
        </a:p>
      </dsp:txBody>
      <dsp:txXfrm>
        <a:off x="6167220" y="2429576"/>
        <a:ext cx="1032513" cy="1032513"/>
      </dsp:txXfrm>
    </dsp:sp>
    <dsp:sp modelId="{E7CA3837-34D8-3E42-B976-3CC5FF241C4F}">
      <dsp:nvSpPr>
        <dsp:cNvPr id="0" name=""/>
        <dsp:cNvSpPr/>
      </dsp:nvSpPr>
      <dsp:spPr>
        <a:xfrm>
          <a:off x="3738637" y="4430478"/>
          <a:ext cx="1460193" cy="1460193"/>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Partition/Row Key</a:t>
          </a:r>
        </a:p>
      </dsp:txBody>
      <dsp:txXfrm>
        <a:off x="3952477" y="4644318"/>
        <a:ext cx="1032513" cy="1032513"/>
      </dsp:txXfrm>
    </dsp:sp>
    <dsp:sp modelId="{B9C1CA71-3BD7-1245-B8CE-8AF0B2087C37}">
      <dsp:nvSpPr>
        <dsp:cNvPr id="0" name=""/>
        <dsp:cNvSpPr/>
      </dsp:nvSpPr>
      <dsp:spPr>
        <a:xfrm>
          <a:off x="1523894" y="2215736"/>
          <a:ext cx="1460193" cy="1460193"/>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Clustering Key</a:t>
          </a:r>
        </a:p>
      </dsp:txBody>
      <dsp:txXfrm>
        <a:off x="1737734" y="2429576"/>
        <a:ext cx="1032513" cy="10325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31CAD-EE26-424B-B2B3-3F15E000F4A1}">
      <dsp:nvSpPr>
        <dsp:cNvPr id="0" name=""/>
        <dsp:cNvSpPr/>
      </dsp:nvSpPr>
      <dsp:spPr>
        <a:xfrm>
          <a:off x="800099" y="224820"/>
          <a:ext cx="2357437" cy="1414462"/>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solidFill>
            <a:schemeClr val="bg1"/>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b="1" kern="1200" dirty="0" err="1">
              <a:solidFill>
                <a:schemeClr val="tx1"/>
              </a:solidFill>
              <a:latin typeface="Times New Roman" panose="02020603050405020304" pitchFamily="18" charset="0"/>
              <a:cs typeface="Times New Roman" panose="02020603050405020304" pitchFamily="18" charset="0"/>
            </a:rPr>
            <a:t>SimpleSnitch</a:t>
          </a:r>
          <a:r>
            <a:rPr lang="en-US" sz="1500" kern="1200" dirty="0">
              <a:solidFill>
                <a:schemeClr val="tx1"/>
              </a:solidFill>
              <a:latin typeface="Times New Roman" panose="02020603050405020304" pitchFamily="18" charset="0"/>
              <a:cs typeface="Times New Roman" panose="02020603050405020304" pitchFamily="18" charset="0"/>
            </a:rPr>
            <a:t>: A closer node is the one that comes first when moving clockwise in the ring.(It should have the replica)</a:t>
          </a:r>
        </a:p>
      </dsp:txBody>
      <dsp:txXfrm>
        <a:off x="800099" y="224820"/>
        <a:ext cx="2357437" cy="1414462"/>
      </dsp:txXfrm>
    </dsp:sp>
    <dsp:sp modelId="{FD5F817F-7298-1B43-9C8F-CC44CEA96DB4}">
      <dsp:nvSpPr>
        <dsp:cNvPr id="0" name=""/>
        <dsp:cNvSpPr/>
      </dsp:nvSpPr>
      <dsp:spPr>
        <a:xfrm>
          <a:off x="3393281" y="208186"/>
          <a:ext cx="2357437" cy="179317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b="1" kern="1200" dirty="0" err="1">
              <a:solidFill>
                <a:schemeClr val="tx1"/>
              </a:solidFill>
              <a:latin typeface="Times New Roman" panose="02020603050405020304" pitchFamily="18" charset="0"/>
              <a:cs typeface="Times New Roman" panose="02020603050405020304" pitchFamily="18" charset="0"/>
            </a:rPr>
            <a:t>PropertyFileSnitch</a:t>
          </a:r>
          <a:r>
            <a:rPr lang="en-US" sz="1200" b="1" kern="1200" dirty="0">
              <a:solidFill>
                <a:schemeClr val="tx1"/>
              </a:solidFill>
              <a:latin typeface="Times New Roman" panose="02020603050405020304" pitchFamily="18" charset="0"/>
              <a:cs typeface="Times New Roman" panose="02020603050405020304" pitchFamily="18" charset="0"/>
            </a:rPr>
            <a:t>: </a:t>
          </a:r>
          <a:r>
            <a:rPr lang="en-US" sz="1200" kern="1200" dirty="0">
              <a:solidFill>
                <a:schemeClr val="tx1"/>
              </a:solidFill>
              <a:latin typeface="Times New Roman" panose="02020603050405020304" pitchFamily="18" charset="0"/>
              <a:cs typeface="Times New Roman" panose="02020603050405020304" pitchFamily="18" charset="0"/>
            </a:rPr>
            <a:t>This snitch allows you to specify how you want your machines' location to be interpreted by Cassandra. You do this by assigning a data center name and rack name for all the machines in the cluster in the $CASSANDRA_HOME/conf/</a:t>
          </a:r>
          <a:r>
            <a:rPr lang="en-US" sz="1200" kern="1200" dirty="0" err="1">
              <a:solidFill>
                <a:schemeClr val="tx1"/>
              </a:solidFill>
              <a:latin typeface="Times New Roman" panose="02020603050405020304" pitchFamily="18" charset="0"/>
              <a:cs typeface="Times New Roman" panose="02020603050405020304" pitchFamily="18" charset="0"/>
            </a:rPr>
            <a:t>cassandra-topology.properties</a:t>
          </a:r>
          <a:r>
            <a:rPr lang="en-US" sz="1200" kern="1200" dirty="0">
              <a:solidFill>
                <a:schemeClr val="tx1"/>
              </a:solidFill>
              <a:latin typeface="Times New Roman" panose="02020603050405020304" pitchFamily="18" charset="0"/>
              <a:cs typeface="Times New Roman" panose="02020603050405020304" pitchFamily="18" charset="0"/>
            </a:rPr>
            <a:t> file. Each node has a copy of this file and you need to alter this file each time you add or remove a node.</a:t>
          </a:r>
        </a:p>
      </dsp:txBody>
      <dsp:txXfrm>
        <a:off x="3393281" y="208186"/>
        <a:ext cx="2357437" cy="1793170"/>
      </dsp:txXfrm>
    </dsp:sp>
    <dsp:sp modelId="{EFE1748C-5FA9-2243-AF63-2F546AE271CA}">
      <dsp:nvSpPr>
        <dsp:cNvPr id="0" name=""/>
        <dsp:cNvSpPr/>
      </dsp:nvSpPr>
      <dsp:spPr>
        <a:xfrm>
          <a:off x="5986462" y="112710"/>
          <a:ext cx="2357437" cy="1858914"/>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b="1" kern="1200" dirty="0" err="1">
              <a:solidFill>
                <a:schemeClr val="tx1"/>
              </a:solidFill>
              <a:latin typeface="Times New Roman" panose="02020603050405020304" pitchFamily="18" charset="0"/>
              <a:cs typeface="Times New Roman" panose="02020603050405020304" pitchFamily="18" charset="0"/>
            </a:rPr>
            <a:t>GossipingPropertyFileSnitch</a:t>
          </a:r>
          <a:r>
            <a:rPr lang="en-US" sz="1400" kern="1200" dirty="0">
              <a:solidFill>
                <a:schemeClr val="tx1"/>
              </a:solidFill>
              <a:latin typeface="Times New Roman" panose="02020603050405020304" pitchFamily="18" charset="0"/>
              <a:cs typeface="Times New Roman" panose="02020603050405020304" pitchFamily="18" charset="0"/>
            </a:rPr>
            <a:t>:</a:t>
          </a:r>
          <a:r>
            <a:rPr lang="en-US" sz="1300" kern="1200" dirty="0">
              <a:solidFill>
                <a:schemeClr val="tx1"/>
              </a:solidFill>
              <a:latin typeface="Times New Roman" panose="02020603050405020304" pitchFamily="18" charset="0"/>
              <a:cs typeface="Times New Roman" panose="02020603050405020304" pitchFamily="18" charset="0"/>
            </a:rPr>
            <a:t> Similar to </a:t>
          </a:r>
          <a:r>
            <a:rPr lang="en-US" sz="1300" kern="1200" dirty="0" err="1">
              <a:solidFill>
                <a:schemeClr val="tx1"/>
              </a:solidFill>
              <a:latin typeface="Times New Roman" panose="02020603050405020304" pitchFamily="18" charset="0"/>
              <a:cs typeface="Times New Roman" panose="02020603050405020304" pitchFamily="18" charset="0"/>
            </a:rPr>
            <a:t>PropertyFileSnitch</a:t>
          </a:r>
          <a:r>
            <a:rPr lang="en-US" sz="1300" kern="1200" dirty="0">
              <a:solidFill>
                <a:schemeClr val="tx1"/>
              </a:solidFill>
              <a:latin typeface="Times New Roman" panose="02020603050405020304" pitchFamily="18" charset="0"/>
              <a:cs typeface="Times New Roman" panose="02020603050405020304" pitchFamily="18" charset="0"/>
            </a:rPr>
            <a:t>, you have a file called $CASSANDRA_HOME/conf/</a:t>
          </a:r>
          <a:r>
            <a:rPr lang="en-US" sz="1300" kern="1200" dirty="0" err="1">
              <a:solidFill>
                <a:schemeClr val="tx1"/>
              </a:solidFill>
              <a:latin typeface="Times New Roman" panose="02020603050405020304" pitchFamily="18" charset="0"/>
              <a:cs typeface="Times New Roman" panose="02020603050405020304" pitchFamily="18" charset="0"/>
            </a:rPr>
            <a:t>cassandra-rackdc.properties</a:t>
          </a:r>
          <a:r>
            <a:rPr lang="en-US" sz="1300" kern="1200" dirty="0">
              <a:solidFill>
                <a:schemeClr val="tx1"/>
              </a:solidFill>
              <a:latin typeface="Times New Roman" panose="02020603050405020304" pitchFamily="18" charset="0"/>
              <a:cs typeface="Times New Roman" panose="02020603050405020304" pitchFamily="18" charset="0"/>
            </a:rPr>
            <a:t>, and in this file you specify the data center and the rack name for that machine. The gossip protocol makes sure that this information gets spread to all the nodes in the cluster.</a:t>
          </a:r>
        </a:p>
      </dsp:txBody>
      <dsp:txXfrm>
        <a:off x="5986462" y="112710"/>
        <a:ext cx="2357437" cy="1858914"/>
      </dsp:txXfrm>
    </dsp:sp>
    <dsp:sp modelId="{65092AF1-D130-CC44-8D59-96FDD0F794F6}">
      <dsp:nvSpPr>
        <dsp:cNvPr id="0" name=""/>
        <dsp:cNvSpPr/>
      </dsp:nvSpPr>
      <dsp:spPr>
        <a:xfrm>
          <a:off x="800099" y="2429425"/>
          <a:ext cx="2357437" cy="1586588"/>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b="1" kern="1200" dirty="0" err="1">
              <a:solidFill>
                <a:schemeClr val="tx1"/>
              </a:solidFill>
              <a:latin typeface="Times New Roman" panose="02020603050405020304" pitchFamily="18" charset="0"/>
              <a:cs typeface="Times New Roman" panose="02020603050405020304" pitchFamily="18" charset="0"/>
            </a:rPr>
            <a:t>RackInferringSnitch</a:t>
          </a:r>
          <a:r>
            <a:rPr lang="en-US" sz="1500" kern="1200" dirty="0">
              <a:solidFill>
                <a:schemeClr val="tx1"/>
              </a:solidFill>
              <a:latin typeface="Times New Roman" panose="02020603050405020304" pitchFamily="18" charset="0"/>
              <a:cs typeface="Times New Roman" panose="02020603050405020304" pitchFamily="18" charset="0"/>
            </a:rPr>
            <a:t>: This snitch infers the location of a node based on its IP address. It uses the third octet to infer rack name, and the second octet to assign data center.</a:t>
          </a:r>
        </a:p>
      </dsp:txBody>
      <dsp:txXfrm>
        <a:off x="800099" y="2429425"/>
        <a:ext cx="2357437" cy="1586588"/>
      </dsp:txXfrm>
    </dsp:sp>
    <dsp:sp modelId="{4111B279-6D54-834C-803B-3881E424F8FD}">
      <dsp:nvSpPr>
        <dsp:cNvPr id="0" name=""/>
        <dsp:cNvSpPr/>
      </dsp:nvSpPr>
      <dsp:spPr>
        <a:xfrm>
          <a:off x="3393281" y="2377755"/>
          <a:ext cx="2357437" cy="1689929"/>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b="1" kern="1200" dirty="0">
              <a:solidFill>
                <a:schemeClr val="tx1"/>
              </a:solidFill>
              <a:latin typeface="Times New Roman" panose="02020603050405020304" pitchFamily="18" charset="0"/>
              <a:cs typeface="Times New Roman" panose="02020603050405020304" pitchFamily="18" charset="0"/>
            </a:rPr>
            <a:t>EC2Snitch</a:t>
          </a:r>
          <a:r>
            <a:rPr lang="en-US" sz="1500" kern="1200" dirty="0">
              <a:solidFill>
                <a:schemeClr val="tx1"/>
              </a:solidFill>
              <a:latin typeface="Times New Roman" panose="02020603050405020304" pitchFamily="18" charset="0"/>
              <a:cs typeface="Times New Roman" panose="02020603050405020304" pitchFamily="18" charset="0"/>
            </a:rPr>
            <a:t>: This is meant for Cassandra deployments on Amazon EC2 service. EC2 has regions and within regions, there are availability zones.</a:t>
          </a:r>
        </a:p>
      </dsp:txBody>
      <dsp:txXfrm>
        <a:off x="3393281" y="2377755"/>
        <a:ext cx="2357437" cy="1689929"/>
      </dsp:txXfrm>
    </dsp:sp>
    <dsp:sp modelId="{8A623C87-330D-CF40-9143-A13AA29DC9DF}">
      <dsp:nvSpPr>
        <dsp:cNvPr id="0" name=""/>
        <dsp:cNvSpPr/>
      </dsp:nvSpPr>
      <dsp:spPr>
        <a:xfrm>
          <a:off x="5986462" y="2097253"/>
          <a:ext cx="2357437" cy="2250933"/>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66750" rtl="0">
            <a:lnSpc>
              <a:spcPct val="90000"/>
            </a:lnSpc>
            <a:spcBef>
              <a:spcPct val="0"/>
            </a:spcBef>
            <a:spcAft>
              <a:spcPct val="35000"/>
            </a:spcAft>
            <a:buNone/>
          </a:pPr>
          <a:r>
            <a:rPr lang="en-US" sz="1400" b="1" kern="1200" dirty="0">
              <a:solidFill>
                <a:prstClr val="black"/>
              </a:solidFill>
              <a:latin typeface="Times New Roman" panose="02020603050405020304" pitchFamily="18" charset="0"/>
              <a:ea typeface="+mn-ea"/>
              <a:cs typeface="Times New Roman" panose="02020603050405020304" pitchFamily="18" charset="0"/>
            </a:rPr>
            <a:t>EC2MultiRegionSnitch: </a:t>
          </a:r>
          <a:r>
            <a:rPr lang="en-US" sz="1400" b="0" kern="1200" dirty="0">
              <a:solidFill>
                <a:prstClr val="black"/>
              </a:solidFill>
              <a:latin typeface="Times New Roman" panose="02020603050405020304" pitchFamily="18" charset="0"/>
              <a:ea typeface="+mn-ea"/>
              <a:cs typeface="Times New Roman" panose="02020603050405020304" pitchFamily="18" charset="0"/>
            </a:rPr>
            <a:t>The multi-region snitch is just an extension of EC2Snitch where data centers and racks are inferred the same way. But you need to make sure that </a:t>
          </a:r>
          <a:r>
            <a:rPr lang="en-US" sz="1400" b="0" kern="1200" dirty="0" err="1">
              <a:solidFill>
                <a:prstClr val="black"/>
              </a:solidFill>
              <a:latin typeface="Times New Roman" panose="02020603050405020304" pitchFamily="18" charset="0"/>
              <a:ea typeface="+mn-ea"/>
              <a:cs typeface="Times New Roman" panose="02020603050405020304" pitchFamily="18" charset="0"/>
            </a:rPr>
            <a:t>broadcast_address</a:t>
          </a:r>
          <a:r>
            <a:rPr lang="en-US" sz="1400" b="0" kern="1200" dirty="0">
              <a:solidFill>
                <a:prstClr val="black"/>
              </a:solidFill>
              <a:latin typeface="Times New Roman" panose="02020603050405020304" pitchFamily="18" charset="0"/>
              <a:ea typeface="+mn-ea"/>
              <a:cs typeface="Times New Roman" panose="02020603050405020304" pitchFamily="18" charset="0"/>
            </a:rPr>
            <a:t> is set to the public IP provided by EC2 and seed nodes must be specified using their public IPs so that inter-data center communication can be done.</a:t>
          </a:r>
        </a:p>
      </dsp:txBody>
      <dsp:txXfrm>
        <a:off x="5986462" y="2097253"/>
        <a:ext cx="2357437" cy="2250933"/>
      </dsp:txXfrm>
    </dsp:sp>
    <dsp:sp modelId="{3F7C3902-12A1-3C42-875D-FF0A9700C096}">
      <dsp:nvSpPr>
        <dsp:cNvPr id="0" name=""/>
        <dsp:cNvSpPr/>
      </dsp:nvSpPr>
      <dsp:spPr>
        <a:xfrm>
          <a:off x="2096879" y="4575542"/>
          <a:ext cx="4950241" cy="1414462"/>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b="1" kern="1200" dirty="0" err="1">
              <a:solidFill>
                <a:schemeClr val="tx1"/>
              </a:solidFill>
              <a:latin typeface="Times New Roman" panose="02020603050405020304" pitchFamily="18" charset="0"/>
              <a:cs typeface="Times New Roman" panose="02020603050405020304" pitchFamily="18" charset="0"/>
            </a:rPr>
            <a:t>DynamicSnitch</a:t>
          </a:r>
          <a:r>
            <a:rPr lang="en-US" sz="1500" kern="1200" dirty="0">
              <a:solidFill>
                <a:schemeClr val="tx1"/>
              </a:solidFill>
              <a:latin typeface="Times New Roman" panose="02020603050405020304" pitchFamily="18" charset="0"/>
              <a:cs typeface="Times New Roman" panose="02020603050405020304" pitchFamily="18" charset="0"/>
            </a:rPr>
            <a:t>: This Snitch determines closeness based on a recent </a:t>
          </a:r>
          <a:r>
            <a:rPr lang="en-US" sz="1500" b="1" kern="1200" dirty="0">
              <a:solidFill>
                <a:schemeClr val="tx1"/>
              </a:solidFill>
              <a:latin typeface="Times New Roman" panose="02020603050405020304" pitchFamily="18" charset="0"/>
              <a:cs typeface="Times New Roman" panose="02020603050405020304" pitchFamily="18" charset="0"/>
            </a:rPr>
            <a:t>performance delivered </a:t>
          </a:r>
          <a:r>
            <a:rPr lang="en-US" sz="1500" kern="1200" dirty="0">
              <a:solidFill>
                <a:schemeClr val="tx1"/>
              </a:solidFill>
              <a:latin typeface="Times New Roman" panose="02020603050405020304" pitchFamily="18" charset="0"/>
              <a:cs typeface="Times New Roman" panose="02020603050405020304" pitchFamily="18" charset="0"/>
            </a:rPr>
            <a:t>by a node. So, a quick responding node is perceived as being closer than a slower one, irrespective of its location closeness, or closeness in the ring. This is done to avoid overloading a slow performing node. </a:t>
          </a:r>
          <a:r>
            <a:rPr lang="en-US" sz="1500" kern="1200" dirty="0" err="1">
              <a:solidFill>
                <a:schemeClr val="tx1"/>
              </a:solidFill>
              <a:latin typeface="Times New Roman" panose="02020603050405020304" pitchFamily="18" charset="0"/>
              <a:cs typeface="Times New Roman" panose="02020603050405020304" pitchFamily="18" charset="0"/>
            </a:rPr>
            <a:t>DynamicSnitch</a:t>
          </a:r>
          <a:r>
            <a:rPr lang="en-US" sz="1500" kern="1200" dirty="0">
              <a:solidFill>
                <a:schemeClr val="tx1"/>
              </a:solidFill>
              <a:latin typeface="Times New Roman" panose="02020603050405020304" pitchFamily="18" charset="0"/>
              <a:cs typeface="Times New Roman" panose="02020603050405020304" pitchFamily="18" charset="0"/>
            </a:rPr>
            <a:t> is used by all the other snitches by default. You can disable it, but it is not advisable</a:t>
          </a:r>
          <a:r>
            <a:rPr lang="en-US" sz="1200" kern="1200" dirty="0">
              <a:solidFill>
                <a:schemeClr val="tx1"/>
              </a:solidFill>
            </a:rPr>
            <a:t>.</a:t>
          </a:r>
        </a:p>
      </dsp:txBody>
      <dsp:txXfrm>
        <a:off x="2096879" y="4575542"/>
        <a:ext cx="4950241" cy="14144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37DCB-D60A-624E-A9F5-A7354737A62A}">
      <dsp:nvSpPr>
        <dsp:cNvPr id="0" name=""/>
        <dsp:cNvSpPr/>
      </dsp:nvSpPr>
      <dsp:spPr>
        <a:xfrm rot="5400000">
          <a:off x="5109316" y="-1879464"/>
          <a:ext cx="1340449" cy="5439568"/>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Times New Roman" panose="02020603050405020304" pitchFamily="18" charset="0"/>
              <a:cs typeface="Times New Roman" panose="02020603050405020304" pitchFamily="18" charset="0"/>
            </a:rPr>
            <a:t>Calculates the Murmur hash of </a:t>
          </a:r>
          <a:r>
            <a:rPr lang="en-US" sz="2000" b="1" kern="1200" dirty="0">
              <a:latin typeface="Times New Roman" panose="02020603050405020304" pitchFamily="18" charset="0"/>
              <a:cs typeface="Times New Roman" panose="02020603050405020304" pitchFamily="18" charset="0"/>
            </a:rPr>
            <a:t>the row keys </a:t>
          </a:r>
          <a:r>
            <a:rPr lang="en-US" sz="2000" kern="1200" dirty="0">
              <a:latin typeface="Times New Roman" panose="02020603050405020304" pitchFamily="18" charset="0"/>
              <a:cs typeface="Times New Roman" panose="02020603050405020304" pitchFamily="18" charset="0"/>
            </a:rPr>
            <a:t>and distributes the data accordingly.</a:t>
          </a:r>
        </a:p>
      </dsp:txBody>
      <dsp:txXfrm rot="-5400000">
        <a:off x="3059757" y="235530"/>
        <a:ext cx="5374133" cy="1209579"/>
      </dsp:txXfrm>
    </dsp:sp>
    <dsp:sp modelId="{66D1EA33-9D03-7B4C-AED1-41AABEEC6102}">
      <dsp:nvSpPr>
        <dsp:cNvPr id="0" name=""/>
        <dsp:cNvSpPr/>
      </dsp:nvSpPr>
      <dsp:spPr>
        <a:xfrm>
          <a:off x="0" y="2538"/>
          <a:ext cx="3059757" cy="167556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sv-SE" sz="2200" b="1" kern="1200" dirty="0">
              <a:latin typeface="Times New Roman" panose="02020603050405020304" pitchFamily="18" charset="0"/>
              <a:cs typeface="Times New Roman" panose="02020603050405020304" pitchFamily="18" charset="0"/>
            </a:rPr>
            <a:t>Murmur3Partitioner</a:t>
          </a:r>
          <a:endParaRPr lang="en-US" sz="2200" b="1" kern="1200" dirty="0">
            <a:latin typeface="Times New Roman" panose="02020603050405020304" pitchFamily="18" charset="0"/>
            <a:cs typeface="Times New Roman" panose="02020603050405020304" pitchFamily="18" charset="0"/>
          </a:endParaRPr>
        </a:p>
      </dsp:txBody>
      <dsp:txXfrm>
        <a:off x="81794" y="84332"/>
        <a:ext cx="2896169" cy="1511974"/>
      </dsp:txXfrm>
    </dsp:sp>
    <dsp:sp modelId="{9FC8EEC0-EA7F-D24D-B131-D5BDEA85931F}">
      <dsp:nvSpPr>
        <dsp:cNvPr id="0" name=""/>
        <dsp:cNvSpPr/>
      </dsp:nvSpPr>
      <dsp:spPr>
        <a:xfrm rot="5400000">
          <a:off x="5109316" y="-120123"/>
          <a:ext cx="1340449" cy="5439568"/>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Uses the MD5 hashing algorithm to distribute data across the cluster.</a:t>
          </a:r>
        </a:p>
        <a:p>
          <a:pPr marL="171450" lvl="1" indent="-171450" algn="l" defTabSz="844550">
            <a:lnSpc>
              <a:spcPct val="90000"/>
            </a:lnSpc>
            <a:spcBef>
              <a:spcPct val="0"/>
            </a:spcBef>
            <a:spcAft>
              <a:spcPct val="15000"/>
            </a:spcAft>
            <a:buChar char="•"/>
          </a:pP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Cassandra 1.1.x and precursors have this as the default </a:t>
          </a:r>
          <a:r>
            <a:rPr lang="en-US" sz="1900" kern="1200" dirty="0" err="1">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partitioner</a:t>
          </a: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a:t>
          </a:r>
        </a:p>
      </dsp:txBody>
      <dsp:txXfrm rot="-5400000">
        <a:off x="3059757" y="1994871"/>
        <a:ext cx="5374133" cy="1209579"/>
      </dsp:txXfrm>
    </dsp:sp>
    <dsp:sp modelId="{3412C2AA-7CFB-9A4C-96D6-81FD67EAFCD9}">
      <dsp:nvSpPr>
        <dsp:cNvPr id="0" name=""/>
        <dsp:cNvSpPr/>
      </dsp:nvSpPr>
      <dsp:spPr>
        <a:xfrm>
          <a:off x="0" y="1731400"/>
          <a:ext cx="3059757" cy="167556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sv-SE" sz="2100" b="1" kern="1200" dirty="0" err="1">
              <a:solidFill>
                <a:prstClr val="white"/>
              </a:solidFill>
              <a:latin typeface="Times New Roman" panose="02020603050405020304" pitchFamily="18" charset="0"/>
              <a:ea typeface="+mn-ea"/>
              <a:cs typeface="Times New Roman" panose="02020603050405020304" pitchFamily="18" charset="0"/>
            </a:rPr>
            <a:t>RandomPartitioner</a:t>
          </a:r>
          <a:endParaRPr lang="en-US" sz="2100" b="1" kern="1200" dirty="0">
            <a:solidFill>
              <a:prstClr val="white"/>
            </a:solidFill>
            <a:latin typeface="Times New Roman" panose="02020603050405020304" pitchFamily="18" charset="0"/>
            <a:ea typeface="+mn-ea"/>
            <a:cs typeface="Times New Roman" panose="02020603050405020304" pitchFamily="18" charset="0"/>
          </a:endParaRPr>
        </a:p>
      </dsp:txBody>
      <dsp:txXfrm>
        <a:off x="81794" y="1813194"/>
        <a:ext cx="2896169" cy="1511974"/>
      </dsp:txXfrm>
    </dsp:sp>
    <dsp:sp modelId="{C239B00D-72C7-2B41-8F1E-5A7F15642C14}">
      <dsp:nvSpPr>
        <dsp:cNvPr id="0" name=""/>
        <dsp:cNvSpPr/>
      </dsp:nvSpPr>
      <dsp:spPr>
        <a:xfrm rot="5400000">
          <a:off x="5109316" y="1639217"/>
          <a:ext cx="1340449" cy="5439568"/>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Generates </a:t>
          </a:r>
          <a:r>
            <a:rPr lang="en-US" sz="1900" b="1"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tokens</a:t>
          </a: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 </a:t>
          </a:r>
          <a:r>
            <a:rPr lang="en-US" sz="1900" b="1"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for row </a:t>
          </a: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keys that are in the order of hexadecimal representations of the key</a:t>
          </a:r>
        </a:p>
        <a:p>
          <a:pPr marL="171450" lvl="1" indent="-171450" algn="l" defTabSz="844550">
            <a:lnSpc>
              <a:spcPct val="90000"/>
            </a:lnSpc>
            <a:spcBef>
              <a:spcPct val="0"/>
            </a:spcBef>
            <a:spcAft>
              <a:spcPct val="15000"/>
            </a:spcAft>
            <a:buChar char="•"/>
          </a:pP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This is an ordered distribution, so the rows are stored in lexical order.</a:t>
          </a:r>
        </a:p>
      </dsp:txBody>
      <dsp:txXfrm rot="-5400000">
        <a:off x="3059757" y="3754212"/>
        <a:ext cx="5374133" cy="1209579"/>
      </dsp:txXfrm>
    </dsp:sp>
    <dsp:sp modelId="{3AE842FA-8152-AE4A-9476-C3367540EB09}">
      <dsp:nvSpPr>
        <dsp:cNvPr id="0" name=""/>
        <dsp:cNvSpPr/>
      </dsp:nvSpPr>
      <dsp:spPr>
        <a:xfrm>
          <a:off x="0" y="3521219"/>
          <a:ext cx="3059757" cy="167556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sv-SE" sz="2100" b="1" kern="1200" dirty="0" err="1">
              <a:solidFill>
                <a:prstClr val="white"/>
              </a:solidFill>
              <a:latin typeface="Times New Roman" panose="02020603050405020304" pitchFamily="18" charset="0"/>
              <a:ea typeface="+mn-ea"/>
              <a:cs typeface="Times New Roman" panose="02020603050405020304" pitchFamily="18" charset="0"/>
            </a:rPr>
            <a:t>ByteOrderPartitioner</a:t>
          </a:r>
          <a:endParaRPr lang="en-US" sz="2100" b="1" kern="1200" dirty="0">
            <a:solidFill>
              <a:prstClr val="white"/>
            </a:solidFill>
            <a:latin typeface="Times New Roman" panose="02020603050405020304" pitchFamily="18" charset="0"/>
            <a:ea typeface="+mn-ea"/>
            <a:cs typeface="Times New Roman" panose="02020603050405020304" pitchFamily="18" charset="0"/>
          </a:endParaRPr>
        </a:p>
      </dsp:txBody>
      <dsp:txXfrm>
        <a:off x="81794" y="3603013"/>
        <a:ext cx="2896169" cy="15119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71939-FB6C-734E-8633-405CFE028F5B}">
      <dsp:nvSpPr>
        <dsp:cNvPr id="0" name=""/>
        <dsp:cNvSpPr/>
      </dsp:nvSpPr>
      <dsp:spPr>
        <a:xfrm>
          <a:off x="571499" y="0"/>
          <a:ext cx="6477000" cy="4800600"/>
        </a:xfrm>
        <a:prstGeom prst="rightArrow">
          <a:avLst/>
        </a:prstGeom>
        <a:gradFill rotWithShape="0">
          <a:gsLst>
            <a:gs pos="0">
              <a:schemeClr val="accent1">
                <a:tint val="40000"/>
                <a:hueOff val="0"/>
                <a:satOff val="0"/>
                <a:lumOff val="0"/>
                <a:alphaOff val="0"/>
                <a:tint val="100000"/>
                <a:shade val="100000"/>
                <a:satMod val="130000"/>
              </a:schemeClr>
            </a:gs>
            <a:gs pos="100000">
              <a:schemeClr val="accent1">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C03E1872-392B-8F4B-AAD8-14D66F788591}">
      <dsp:nvSpPr>
        <dsp:cNvPr id="0" name=""/>
        <dsp:cNvSpPr/>
      </dsp:nvSpPr>
      <dsp:spPr>
        <a:xfrm>
          <a:off x="93" y="1440179"/>
          <a:ext cx="2416038" cy="19202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latin typeface="Times New Roman" panose="02020603050405020304" pitchFamily="18" charset="0"/>
              <a:cs typeface="Times New Roman" panose="02020603050405020304" pitchFamily="18" charset="0"/>
            </a:rPr>
            <a:t>Commit Log</a:t>
          </a:r>
        </a:p>
      </dsp:txBody>
      <dsp:txXfrm>
        <a:off x="93831" y="1533917"/>
        <a:ext cx="2228562" cy="1732764"/>
      </dsp:txXfrm>
    </dsp:sp>
    <dsp:sp modelId="{AD8D14BA-A762-7748-94CE-616AB56CE273}">
      <dsp:nvSpPr>
        <dsp:cNvPr id="0" name=""/>
        <dsp:cNvSpPr/>
      </dsp:nvSpPr>
      <dsp:spPr>
        <a:xfrm>
          <a:off x="2631798" y="1400431"/>
          <a:ext cx="2416038" cy="19202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err="1">
              <a:latin typeface="Times New Roman" panose="02020603050405020304" pitchFamily="18" charset="0"/>
              <a:cs typeface="Times New Roman" panose="02020603050405020304" pitchFamily="18" charset="0"/>
            </a:rPr>
            <a:t>MemTable</a:t>
          </a:r>
          <a:endParaRPr lang="en-US" sz="3500" kern="1200" dirty="0">
            <a:latin typeface="Times New Roman" panose="02020603050405020304" pitchFamily="18" charset="0"/>
            <a:cs typeface="Times New Roman" panose="02020603050405020304" pitchFamily="18" charset="0"/>
          </a:endParaRPr>
        </a:p>
      </dsp:txBody>
      <dsp:txXfrm>
        <a:off x="2725536" y="1494169"/>
        <a:ext cx="2228562" cy="1732764"/>
      </dsp:txXfrm>
    </dsp:sp>
    <dsp:sp modelId="{E6656AEA-E754-A042-A7CF-BA401591DD72}">
      <dsp:nvSpPr>
        <dsp:cNvPr id="0" name=""/>
        <dsp:cNvSpPr/>
      </dsp:nvSpPr>
      <dsp:spPr>
        <a:xfrm>
          <a:off x="5203868" y="1440179"/>
          <a:ext cx="2416038" cy="19202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err="1">
              <a:latin typeface="Times New Roman" panose="02020603050405020304" pitchFamily="18" charset="0"/>
              <a:cs typeface="Times New Roman" panose="02020603050405020304" pitchFamily="18" charset="0"/>
            </a:rPr>
            <a:t>SSTable</a:t>
          </a:r>
          <a:endParaRPr lang="en-US" sz="3500" kern="1200" dirty="0">
            <a:latin typeface="Times New Roman" panose="02020603050405020304" pitchFamily="18" charset="0"/>
            <a:cs typeface="Times New Roman" panose="02020603050405020304" pitchFamily="18" charset="0"/>
          </a:endParaRPr>
        </a:p>
      </dsp:txBody>
      <dsp:txXfrm>
        <a:off x="5297606" y="1533917"/>
        <a:ext cx="2228562" cy="173276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4CFAD6-8BC8-3E44-9B24-07097C8EFD14}">
      <dsp:nvSpPr>
        <dsp:cNvPr id="0" name=""/>
        <dsp:cNvSpPr/>
      </dsp:nvSpPr>
      <dsp:spPr>
        <a:xfrm>
          <a:off x="2748953" y="2272116"/>
          <a:ext cx="1573950" cy="1488768"/>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333500">
            <a:lnSpc>
              <a:spcPct val="90000"/>
            </a:lnSpc>
            <a:spcBef>
              <a:spcPct val="0"/>
            </a:spcBef>
            <a:spcAft>
              <a:spcPct val="35000"/>
            </a:spcAft>
            <a:buNone/>
          </a:pPr>
          <a:r>
            <a:rPr lang="en-US" sz="3000" kern="1200" dirty="0" err="1">
              <a:latin typeface="Times New Roman" panose="02020603050405020304" pitchFamily="18" charset="0"/>
              <a:cs typeface="Times New Roman" panose="02020603050405020304" pitchFamily="18" charset="0"/>
            </a:rPr>
            <a:t>SSTable</a:t>
          </a:r>
          <a:endParaRPr lang="en-US" sz="3000" kern="1200" dirty="0">
            <a:latin typeface="Times New Roman" panose="02020603050405020304" pitchFamily="18" charset="0"/>
            <a:cs typeface="Times New Roman" panose="02020603050405020304" pitchFamily="18" charset="0"/>
          </a:endParaRPr>
        </a:p>
      </dsp:txBody>
      <dsp:txXfrm>
        <a:off x="2821629" y="2344792"/>
        <a:ext cx="1428598" cy="1343416"/>
      </dsp:txXfrm>
    </dsp:sp>
    <dsp:sp modelId="{329DA508-7D6F-994B-8D4D-B5BC15E28864}">
      <dsp:nvSpPr>
        <dsp:cNvPr id="0" name=""/>
        <dsp:cNvSpPr/>
      </dsp:nvSpPr>
      <dsp:spPr>
        <a:xfrm rot="16200000">
          <a:off x="3091433" y="1827620"/>
          <a:ext cx="888991" cy="0"/>
        </a:xfrm>
        <a:custGeom>
          <a:avLst/>
          <a:gdLst/>
          <a:ahLst/>
          <a:cxnLst/>
          <a:rect l="0" t="0" r="0" b="0"/>
          <a:pathLst>
            <a:path>
              <a:moveTo>
                <a:pt x="0" y="0"/>
              </a:moveTo>
              <a:lnTo>
                <a:pt x="888991" y="0"/>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572D117-9805-484E-A34F-F44880BAF5F2}">
      <dsp:nvSpPr>
        <dsp:cNvPr id="0" name=""/>
        <dsp:cNvSpPr/>
      </dsp:nvSpPr>
      <dsp:spPr>
        <a:xfrm>
          <a:off x="2826318" y="131404"/>
          <a:ext cx="1419220" cy="12517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Bloom Filter</a:t>
          </a:r>
        </a:p>
      </dsp:txBody>
      <dsp:txXfrm>
        <a:off x="2887422" y="192508"/>
        <a:ext cx="1297012" cy="1129512"/>
      </dsp:txXfrm>
    </dsp:sp>
    <dsp:sp modelId="{058F18A8-A76C-0B48-8169-2C933C3C69DA}">
      <dsp:nvSpPr>
        <dsp:cNvPr id="0" name=""/>
        <dsp:cNvSpPr/>
      </dsp:nvSpPr>
      <dsp:spPr>
        <a:xfrm rot="1800000">
          <a:off x="4286953" y="3605029"/>
          <a:ext cx="536673" cy="0"/>
        </a:xfrm>
        <a:custGeom>
          <a:avLst/>
          <a:gdLst/>
          <a:ahLst/>
          <a:cxnLst/>
          <a:rect l="0" t="0" r="0" b="0"/>
          <a:pathLst>
            <a:path>
              <a:moveTo>
                <a:pt x="0" y="0"/>
              </a:moveTo>
              <a:lnTo>
                <a:pt x="536673" y="0"/>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69EFA19-AEF3-8643-9C2C-D8E4154330E6}">
      <dsp:nvSpPr>
        <dsp:cNvPr id="0" name=""/>
        <dsp:cNvSpPr/>
      </dsp:nvSpPr>
      <dsp:spPr>
        <a:xfrm>
          <a:off x="4787676" y="3522248"/>
          <a:ext cx="1409615" cy="12477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0" tIns="88900" rIns="88900" bIns="88900" numCol="1" spcCol="1270" anchor="ctr" anchorCtr="0">
          <a:noAutofit/>
        </a:bodyPr>
        <a:lstStyle/>
        <a:p>
          <a:pPr marL="0" lvl="0" indent="0" algn="ctr" defTabSz="1555750">
            <a:lnSpc>
              <a:spcPct val="90000"/>
            </a:lnSpc>
            <a:spcBef>
              <a:spcPct val="0"/>
            </a:spcBef>
            <a:spcAft>
              <a:spcPct val="35000"/>
            </a:spcAft>
            <a:buNone/>
          </a:pPr>
          <a:r>
            <a:rPr lang="en-US" sz="3500" kern="1200" dirty="0">
              <a:latin typeface="Times New Roman" panose="02020603050405020304" pitchFamily="18" charset="0"/>
              <a:cs typeface="Times New Roman" panose="02020603050405020304" pitchFamily="18" charset="0"/>
            </a:rPr>
            <a:t>Index File</a:t>
          </a:r>
        </a:p>
      </dsp:txBody>
      <dsp:txXfrm>
        <a:off x="4848586" y="3583158"/>
        <a:ext cx="1287795" cy="1125920"/>
      </dsp:txXfrm>
    </dsp:sp>
    <dsp:sp modelId="{5A903F38-831F-5644-95C3-0609426B05EB}">
      <dsp:nvSpPr>
        <dsp:cNvPr id="0" name=""/>
        <dsp:cNvSpPr/>
      </dsp:nvSpPr>
      <dsp:spPr>
        <a:xfrm rot="9000000">
          <a:off x="2240323" y="3607147"/>
          <a:ext cx="545148" cy="0"/>
        </a:xfrm>
        <a:custGeom>
          <a:avLst/>
          <a:gdLst/>
          <a:ahLst/>
          <a:cxnLst/>
          <a:rect l="0" t="0" r="0" b="0"/>
          <a:pathLst>
            <a:path>
              <a:moveTo>
                <a:pt x="0" y="0"/>
              </a:moveTo>
              <a:lnTo>
                <a:pt x="545148" y="0"/>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EC176DB-6C1C-E344-B92D-755FBAFFD523}">
      <dsp:nvSpPr>
        <dsp:cNvPr id="0" name=""/>
        <dsp:cNvSpPr/>
      </dsp:nvSpPr>
      <dsp:spPr>
        <a:xfrm>
          <a:off x="881905" y="3524750"/>
          <a:ext cx="1394936" cy="124273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0" tIns="88900" rIns="88900" bIns="88900" numCol="1" spcCol="1270" anchor="ctr" anchorCtr="0">
          <a:noAutofit/>
        </a:bodyPr>
        <a:lstStyle/>
        <a:p>
          <a:pPr marL="0" lvl="0" indent="0" algn="ctr" defTabSz="1555750">
            <a:lnSpc>
              <a:spcPct val="90000"/>
            </a:lnSpc>
            <a:spcBef>
              <a:spcPct val="0"/>
            </a:spcBef>
            <a:spcAft>
              <a:spcPct val="35000"/>
            </a:spcAft>
            <a:buNone/>
          </a:pPr>
          <a:r>
            <a:rPr lang="en-US" sz="3500" kern="1200" dirty="0">
              <a:latin typeface="Times New Roman" panose="02020603050405020304" pitchFamily="18" charset="0"/>
              <a:cs typeface="Times New Roman" panose="02020603050405020304" pitchFamily="18" charset="0"/>
            </a:rPr>
            <a:t>Data File</a:t>
          </a:r>
        </a:p>
      </dsp:txBody>
      <dsp:txXfrm>
        <a:off x="942570" y="3585415"/>
        <a:ext cx="1273606" cy="112140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4BC185-13BD-5B4D-B8DF-FF5E07FE062B}" type="datetimeFigureOut">
              <a:rPr lang="en-US" smtClean="0"/>
              <a:t>12/16/2021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22229A-530B-EE43-AE1A-C0050531FB4F}" type="slidenum">
              <a:rPr lang="en-US" smtClean="0"/>
              <a:t>‹#›</a:t>
            </a:fld>
            <a:endParaRPr lang="en-US"/>
          </a:p>
        </p:txBody>
      </p:sp>
    </p:spTree>
    <p:extLst>
      <p:ext uri="{BB962C8B-B14F-4D97-AF65-F5344CB8AC3E}">
        <p14:creationId xmlns:p14="http://schemas.microsoft.com/office/powerpoint/2010/main" val="123498521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1</a:t>
            </a:fld>
            <a:endParaRPr lang="en-US"/>
          </a:p>
        </p:txBody>
      </p:sp>
    </p:spTree>
    <p:extLst>
      <p:ext uri="{BB962C8B-B14F-4D97-AF65-F5344CB8AC3E}">
        <p14:creationId xmlns:p14="http://schemas.microsoft.com/office/powerpoint/2010/main" val="3492812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example, if a primary key is (Country, State, Population, </a:t>
            </a:r>
            <a:r>
              <a:rPr lang="en-US" baseline="0" dirty="0" err="1"/>
              <a:t>GDP_PerCapita</a:t>
            </a:r>
            <a:r>
              <a:rPr lang="en-US" baseline="0" dirty="0"/>
              <a:t>), the data will be partitioned by Country. Each country’s data is guaranteed to reside on the same node, though replicas are present in the replica nodes. Within each country, the data is first sorted according to state, then according to population &amp; finally according to </a:t>
            </a:r>
            <a:r>
              <a:rPr lang="en-US" baseline="0" dirty="0" err="1"/>
              <a:t>GDP_PerCapita</a:t>
            </a:r>
            <a:r>
              <a:rPr lang="en-US" baseline="0" dirty="0"/>
              <a:t>.</a:t>
            </a:r>
          </a:p>
          <a:p>
            <a:r>
              <a:rPr lang="en-US" baseline="0" dirty="0"/>
              <a:t>Also, to specify a composite partition key of Country &amp; State, specify the primary key as ((Country, State), Population, </a:t>
            </a:r>
            <a:r>
              <a:rPr lang="en-US" baseline="0" dirty="0" err="1"/>
              <a:t>GDP_PerCapita</a:t>
            </a:r>
            <a:r>
              <a:rPr lang="en-US" baseline="0" dirty="0"/>
              <a:t>).</a:t>
            </a:r>
          </a:p>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12</a:t>
            </a:fld>
            <a:endParaRPr lang="en-US"/>
          </a:p>
        </p:txBody>
      </p:sp>
    </p:spTree>
    <p:extLst>
      <p:ext uri="{BB962C8B-B14F-4D97-AF65-F5344CB8AC3E}">
        <p14:creationId xmlns:p14="http://schemas.microsoft.com/office/powerpoint/2010/main" val="1924789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token is respond  to the particular partition</a:t>
            </a:r>
          </a:p>
          <a:p>
            <a:r>
              <a:rPr lang="en-CA" dirty="0"/>
              <a:t>128 token  = 128 years</a:t>
            </a:r>
          </a:p>
          <a:p>
            <a:r>
              <a:rPr lang="en-CA" dirty="0"/>
              <a:t>Because the number of partition can be stored is 128</a:t>
            </a:r>
          </a:p>
          <a:p>
            <a:r>
              <a:rPr lang="en-CA" dirty="0"/>
              <a:t>It puts 0-31 partitions in node 0</a:t>
            </a:r>
          </a:p>
          <a:p>
            <a:r>
              <a:rPr lang="en-CA" dirty="0"/>
              <a:t>Each of these nodes has 32 partitions</a:t>
            </a:r>
          </a:p>
          <a:p>
            <a:r>
              <a:rPr lang="en-CA" dirty="0"/>
              <a:t>=======================</a:t>
            </a:r>
          </a:p>
          <a:p>
            <a:endParaRPr lang="en-CA" dirty="0"/>
          </a:p>
          <a:p>
            <a:pPr marL="224325" indent="-224325">
              <a:buAutoNum type="arabicPeriod"/>
            </a:pPr>
            <a:r>
              <a:rPr lang="en-US" b="1" dirty="0"/>
              <a:t>Token – A token is the hash value of the row key</a:t>
            </a:r>
          </a:p>
          <a:p>
            <a:pPr marL="224325" indent="-224325">
              <a:buAutoNum type="arabicPeriod"/>
            </a:pPr>
            <a:r>
              <a:rPr lang="en-US" dirty="0"/>
              <a:t>For</a:t>
            </a:r>
            <a:r>
              <a:rPr lang="en-US" baseline="0" dirty="0"/>
              <a:t> each node in the cluster, an </a:t>
            </a:r>
            <a:r>
              <a:rPr lang="en-US" baseline="0" dirty="0" err="1"/>
              <a:t>initial_token</a:t>
            </a:r>
            <a:r>
              <a:rPr lang="en-US" baseline="0" dirty="0"/>
              <a:t> value had to be specified. That node contained all the tokens starting from the initial token + 1 of the previous node till its own initial token.</a:t>
            </a:r>
          </a:p>
          <a:p>
            <a:pPr marL="224325" indent="-224325">
              <a:buAutoNum type="arabicPeriod"/>
            </a:pPr>
            <a:r>
              <a:rPr lang="en-US" dirty="0"/>
              <a:t>For example, if the</a:t>
            </a:r>
            <a:r>
              <a:rPr lang="en-US" baseline="0" dirty="0"/>
              <a:t> partitioner algorithm used for the cluster can provide a maximum of 127 hash values, it implies that the cluster can have a maximum of 128 tokens (0 to 127). These token had to be manually distributed amongst the nodes of the cluster – equally if all nodes were intended to have equal load (usually if all machines are of equal capacity &amp; power) or unequally if some machines were intended to handle more load than the rest.</a:t>
            </a:r>
          </a:p>
          <a:p>
            <a:pPr marL="224325" indent="-224325">
              <a:buAutoNum type="arabicPeriod"/>
            </a:pPr>
            <a:r>
              <a:rPr lang="en-US" b="1" baseline="0" dirty="0"/>
              <a:t>The problem with this approach is that if a node fails or is removed from the cluster, its tokens had to be manually redistributed amongst the other live nodes within the cluster. Also, the data had to be streamed from the replica nodes onto the new replacement node when the replacement was added to the cluster. This created some overhead for the replica nodes during the streaming for the data restoration process.</a:t>
            </a:r>
            <a:endParaRPr lang="en-US" b="1" dirty="0"/>
          </a:p>
          <a:p>
            <a:r>
              <a:rPr lang="en-CA" dirty="0"/>
              <a:t>-</a:t>
            </a:r>
          </a:p>
        </p:txBody>
      </p:sp>
      <p:sp>
        <p:nvSpPr>
          <p:cNvPr id="4" name="Slide Number Placeholder 3"/>
          <p:cNvSpPr>
            <a:spLocks noGrp="1"/>
          </p:cNvSpPr>
          <p:nvPr>
            <p:ph type="sldNum" sz="quarter" idx="5"/>
          </p:nvPr>
        </p:nvSpPr>
        <p:spPr/>
        <p:txBody>
          <a:bodyPr/>
          <a:lstStyle/>
          <a:p>
            <a:fld id="{1322229A-530B-EE43-AE1A-C0050531FB4F}" type="slidenum">
              <a:rPr lang="en-US" smtClean="0"/>
              <a:t>13</a:t>
            </a:fld>
            <a:endParaRPr lang="en-US"/>
          </a:p>
        </p:txBody>
      </p:sp>
    </p:spTree>
    <p:extLst>
      <p:ext uri="{BB962C8B-B14F-4D97-AF65-F5344CB8AC3E}">
        <p14:creationId xmlns:p14="http://schemas.microsoft.com/office/powerpoint/2010/main" val="694072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What practitioner does ? </a:t>
            </a:r>
            <a:r>
              <a:rPr lang="en-CA" dirty="0"/>
              <a:t>It’s the responsibility of the practitioner to make sure the data or the record goes to the right partition. In Casandra it goes in to the right node.</a:t>
            </a:r>
          </a:p>
          <a:p>
            <a:r>
              <a:rPr lang="en-CA" dirty="0"/>
              <a:t>The node which client is connected to called </a:t>
            </a:r>
            <a:r>
              <a:rPr lang="en-CA" b="1" dirty="0"/>
              <a:t>coordinated node.</a:t>
            </a:r>
          </a:p>
          <a:p>
            <a:r>
              <a:rPr lang="en-CA" dirty="0"/>
              <a:t>Casandra make sure all partitions get equal amount of storage or data (each partition should have same number of records (roughly)</a:t>
            </a:r>
          </a:p>
          <a:p>
            <a:r>
              <a:rPr lang="en-CA" dirty="0"/>
              <a:t>Administrator assign the initial token for each node so it continue based on the initial token</a:t>
            </a:r>
          </a:p>
        </p:txBody>
      </p:sp>
      <p:sp>
        <p:nvSpPr>
          <p:cNvPr id="4" name="Slide Number Placeholder 3"/>
          <p:cNvSpPr>
            <a:spLocks noGrp="1"/>
          </p:cNvSpPr>
          <p:nvPr>
            <p:ph type="sldNum" sz="quarter" idx="5"/>
          </p:nvPr>
        </p:nvSpPr>
        <p:spPr/>
        <p:txBody>
          <a:bodyPr/>
          <a:lstStyle/>
          <a:p>
            <a:fld id="{1322229A-530B-EE43-AE1A-C0050531FB4F}" type="slidenum">
              <a:rPr lang="en-US" smtClean="0"/>
              <a:t>14</a:t>
            </a:fld>
            <a:endParaRPr lang="en-US"/>
          </a:p>
        </p:txBody>
      </p:sp>
    </p:spTree>
    <p:extLst>
      <p:ext uri="{BB962C8B-B14F-4D97-AF65-F5344CB8AC3E}">
        <p14:creationId xmlns:p14="http://schemas.microsoft.com/office/powerpoint/2010/main" val="2951421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One significant difference between this version and v1.1 ? In this architecture there is noting called initial token we have </a:t>
            </a:r>
            <a:r>
              <a:rPr lang="en-CA" dirty="0" err="1"/>
              <a:t>num_token</a:t>
            </a:r>
            <a:endParaRPr lang="en-CA" dirty="0"/>
          </a:p>
          <a:p>
            <a:endParaRPr lang="en-CA" dirty="0"/>
          </a:p>
          <a:p>
            <a:r>
              <a:rPr lang="en-CA" dirty="0"/>
              <a:t>Server A </a:t>
            </a:r>
            <a:r>
              <a:rPr lang="en-CA" dirty="0" err="1"/>
              <a:t>khows</a:t>
            </a:r>
            <a:r>
              <a:rPr lang="en-CA" dirty="0"/>
              <a:t> what is contained in Sever B ,C and D </a:t>
            </a:r>
          </a:p>
          <a:p>
            <a:endParaRPr lang="en-CA" dirty="0"/>
          </a:p>
          <a:p>
            <a:r>
              <a:rPr lang="en-CA"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a:t>
            </a:r>
            <a:r>
              <a:rPr lang="en-US" baseline="0" dirty="0"/>
              <a:t> In this approach, the tokens have been replaced by a new terminology called </a:t>
            </a:r>
            <a:r>
              <a:rPr lang="en-US" b="1" baseline="0" dirty="0"/>
              <a:t>virtual nodes</a:t>
            </a:r>
            <a:r>
              <a:rPr lang="en-US" baseline="0" dirty="0"/>
              <a:t>. Each node has to specify the number of virtual nodes it can accommodate using the </a:t>
            </a:r>
            <a:r>
              <a:rPr lang="en-US" baseline="0" dirty="0" err="1"/>
              <a:t>num_tokens</a:t>
            </a:r>
            <a:r>
              <a:rPr lang="en-US" baseline="0" dirty="0"/>
              <a:t> property. The total number of virtual nodes of the cluster then becomes the total number of virtual nodes of all the physical nodes combined. Cassandra then assign the virtual nodes accordingly to each of the nodes. In case of a failure of a particular node, the virtual nodes of that physical node are immediately re-assigned equally to the other live physical nodes of the cluster. The data is also replicated to the other physical nodes based on the new assignment of the virtual nodes from the replica nodes of the dead node immediately. </a:t>
            </a:r>
            <a:r>
              <a:rPr lang="en-US" b="1" baseline="0" dirty="0"/>
              <a:t>Thus, when a replacement node is added to the cluster, the load of data restoration is equally distributed amongst all the physical nodes of the cluster.</a:t>
            </a:r>
            <a:endParaRPr lang="en-US" b="1" dirty="0"/>
          </a:p>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15</a:t>
            </a:fld>
            <a:endParaRPr lang="en-US"/>
          </a:p>
        </p:txBody>
      </p:sp>
    </p:spTree>
    <p:extLst>
      <p:ext uri="{BB962C8B-B14F-4D97-AF65-F5344CB8AC3E}">
        <p14:creationId xmlns:p14="http://schemas.microsoft.com/office/powerpoint/2010/main" val="2398472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16</a:t>
            </a:fld>
            <a:endParaRPr lang="en-US"/>
          </a:p>
        </p:txBody>
      </p:sp>
    </p:spTree>
    <p:extLst>
      <p:ext uri="{BB962C8B-B14F-4D97-AF65-F5344CB8AC3E}">
        <p14:creationId xmlns:p14="http://schemas.microsoft.com/office/powerpoint/2010/main" val="3492375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Casandra API : </a:t>
            </a:r>
            <a:r>
              <a:rPr lang="en-CA" dirty="0"/>
              <a:t>It’s API which use client and connects to Casandra</a:t>
            </a:r>
          </a:p>
          <a:p>
            <a:r>
              <a:rPr lang="en-CA" dirty="0"/>
              <a:t>Set of component which used by client to connect to the node.</a:t>
            </a:r>
          </a:p>
          <a:p>
            <a:r>
              <a:rPr lang="en-CA" b="1" dirty="0"/>
              <a:t>Casandra Tools :  </a:t>
            </a:r>
            <a:r>
              <a:rPr lang="en-CA" dirty="0"/>
              <a:t>Set of tools that is provided by cluster administrator like HDFS Command we saw already</a:t>
            </a:r>
          </a:p>
          <a:p>
            <a:r>
              <a:rPr lang="en-CA" b="1" dirty="0"/>
              <a:t>Storage layer or storage proxy  </a:t>
            </a:r>
            <a:r>
              <a:rPr lang="en-CA" dirty="0"/>
              <a:t>: for storing data .A data can be stored in the same node or different node .It use partitioner to find out the data should be in the same node or different node (messaging layer ).</a:t>
            </a:r>
          </a:p>
          <a:p>
            <a:r>
              <a:rPr lang="en-CA" dirty="0"/>
              <a:t>It communicate with messaging layer of that node</a:t>
            </a:r>
          </a:p>
          <a:p>
            <a:r>
              <a:rPr lang="en-CA" b="1" dirty="0"/>
              <a:t>Replicator : </a:t>
            </a:r>
            <a:r>
              <a:rPr lang="en-CA" b="0" dirty="0"/>
              <a:t>use the replicator to store the replica in another node then the replicator use messaging layer to send a copy to another node</a:t>
            </a:r>
          </a:p>
          <a:p>
            <a:r>
              <a:rPr lang="en-CA" b="1" dirty="0"/>
              <a:t>Failure detector and compaction manager : </a:t>
            </a:r>
            <a:r>
              <a:rPr lang="en-CA" b="0" dirty="0"/>
              <a:t>discuss later </a:t>
            </a:r>
          </a:p>
        </p:txBody>
      </p:sp>
      <p:sp>
        <p:nvSpPr>
          <p:cNvPr id="4" name="Slide Number Placeholder 3"/>
          <p:cNvSpPr>
            <a:spLocks noGrp="1"/>
          </p:cNvSpPr>
          <p:nvPr>
            <p:ph type="sldNum" sz="quarter" idx="5"/>
          </p:nvPr>
        </p:nvSpPr>
        <p:spPr/>
        <p:txBody>
          <a:bodyPr/>
          <a:lstStyle/>
          <a:p>
            <a:fld id="{1322229A-530B-EE43-AE1A-C0050531FB4F}" type="slidenum">
              <a:rPr lang="en-US" smtClean="0"/>
              <a:t>17</a:t>
            </a:fld>
            <a:endParaRPr lang="en-US"/>
          </a:p>
        </p:txBody>
      </p:sp>
    </p:spTree>
    <p:extLst>
      <p:ext uri="{BB962C8B-B14F-4D97-AF65-F5344CB8AC3E}">
        <p14:creationId xmlns:p14="http://schemas.microsoft.com/office/powerpoint/2010/main" val="4089294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a:t>
            </a:r>
            <a:r>
              <a:rPr lang="en-US" baseline="0" dirty="0"/>
              <a:t> write request arrives at the coordinator node, the </a:t>
            </a:r>
            <a:r>
              <a:rPr lang="en-US" b="1" baseline="0" dirty="0"/>
              <a:t>Failure Detector </a:t>
            </a:r>
            <a:r>
              <a:rPr lang="en-US" baseline="0" dirty="0"/>
              <a:t>checks to see if at least the number of replica nodes where the actual data is stored are available as per the Consistency value specified for the cluster. If not, it fails the write operation. If yes, the “</a:t>
            </a:r>
            <a:r>
              <a:rPr lang="en-US" b="1" baseline="0" dirty="0" err="1"/>
              <a:t>StorageProxy</a:t>
            </a:r>
            <a:r>
              <a:rPr lang="en-US" b="1" baseline="0" dirty="0"/>
              <a:t>” </a:t>
            </a:r>
            <a:r>
              <a:rPr lang="en-US" baseline="0" dirty="0"/>
              <a:t>in the coordinator node sends the write requests to the individual data nodes. Note that, if some of the data nodes are there in a different data center, it does not send the write requests to all of them. It just sends the write request to one of them with a header in the message saying that the recipient node should forward the request to the other data nodes in the same datacenter. Also note that a </a:t>
            </a:r>
            <a:r>
              <a:rPr lang="en-US" b="1" baseline="0" dirty="0"/>
              <a:t>Higher Consistency leads to a higher latency in write operations while a lower value compromises Consistency of the data within the database</a:t>
            </a:r>
            <a:r>
              <a:rPr lang="en-US" baseline="0" dirty="0"/>
              <a:t>.</a:t>
            </a:r>
          </a:p>
          <a:p>
            <a:r>
              <a:rPr lang="en-US" baseline="0" dirty="0"/>
              <a:t>Once the request reaches the data node, the operation is first logged in the commit log. The data is then written to the MemTable, which is a Map of Maps stored in the memory. Once </a:t>
            </a:r>
            <a:r>
              <a:rPr lang="en-US" baseline="0" dirty="0" err="1"/>
              <a:t>MemTables</a:t>
            </a:r>
            <a:r>
              <a:rPr lang="en-US" baseline="0" dirty="0"/>
              <a:t> reach a threshold value, data from them is written to the SSTables. SSTables reside on the disk. Note that this way there could be numerous SSTables generated on the disk. Hence, a process called </a:t>
            </a:r>
            <a:r>
              <a:rPr lang="en-US" b="1" baseline="0" dirty="0"/>
              <a:t>Compaction</a:t>
            </a:r>
            <a:r>
              <a:rPr lang="en-US" baseline="0" dirty="0"/>
              <a:t> runs periodically that compact smaller the SSTable files into larger files on the disk . In case, the </a:t>
            </a:r>
            <a:r>
              <a:rPr lang="en-US" b="1" baseline="0" dirty="0" err="1"/>
              <a:t>StorageProxy</a:t>
            </a:r>
            <a:r>
              <a:rPr lang="en-US" b="1" baseline="0" dirty="0"/>
              <a:t> </a:t>
            </a:r>
            <a:r>
              <a:rPr lang="en-US" baseline="0" dirty="0"/>
              <a:t>is unable to contact any of the individual data nodes for the write operation or the request it sent to the data node times out, it stores a local hint </a:t>
            </a:r>
            <a:r>
              <a:rPr lang="en-US" b="1" baseline="0" dirty="0"/>
              <a:t>(</a:t>
            </a:r>
            <a:r>
              <a:rPr lang="en-US" b="1" baseline="0" dirty="0" err="1"/>
              <a:t>system.hints</a:t>
            </a:r>
            <a:r>
              <a:rPr lang="en-US" b="1" baseline="0" dirty="0"/>
              <a:t>) </a:t>
            </a:r>
            <a:r>
              <a:rPr lang="en-US" baseline="0" dirty="0"/>
              <a:t>that it replays later to the node when it is reachable again so that the data is written on this node. This process is called </a:t>
            </a:r>
            <a:r>
              <a:rPr lang="en-US" b="1" baseline="0" dirty="0"/>
              <a:t>Hinted Handoff</a:t>
            </a:r>
            <a:r>
              <a:rPr lang="en-US" baseline="0" dirty="0"/>
              <a:t>.</a:t>
            </a:r>
          </a:p>
          <a:p>
            <a:r>
              <a:rPr lang="en-US" baseline="0" dirty="0"/>
              <a:t>=====================================================================================================================================</a:t>
            </a:r>
          </a:p>
          <a:p>
            <a:r>
              <a:rPr lang="en-US" baseline="0" dirty="0"/>
              <a:t>If write consistency is two it means data must written in two nodes.</a:t>
            </a:r>
          </a:p>
          <a:p>
            <a:r>
              <a:rPr lang="en-US" baseline="0" dirty="0"/>
              <a:t>N9 is coordinator. My partitioner says the data should go to n1,n2,n3,n5,.These are the replica</a:t>
            </a:r>
          </a:p>
          <a:p>
            <a:r>
              <a:rPr lang="en-US" baseline="0" dirty="0"/>
              <a:t>It should go to n1 and n2,n3,n5,. Are replica. </a:t>
            </a:r>
            <a:r>
              <a:rPr lang="en-US" b="1" baseline="0" dirty="0"/>
              <a:t>Right consistency </a:t>
            </a:r>
            <a:r>
              <a:rPr lang="en-US" baseline="0" dirty="0"/>
              <a:t>: it’s a number for example  .if the data can not be written to 2 replica then write operation must fail. The replication factor is 4 .SO replica find out the nodes n1,n2,n3 and n4 are the replica and using failure detector how many such nodes are currently alive where the replica must go .</a:t>
            </a:r>
            <a:r>
              <a:rPr lang="en-US" b="1" baseline="0" dirty="0"/>
              <a:t>Failure detector </a:t>
            </a:r>
            <a:r>
              <a:rPr lang="en-US" baseline="0" dirty="0"/>
              <a:t>has to make sure 2 out of 4 nodes are alive. Once the failure detector does not return true .It means it sends a message to n9 that I do not have enough nodes in right consistency . failure detector  sends a signal to storage layer .and storage layer sends to </a:t>
            </a:r>
            <a:r>
              <a:rPr lang="en-US" baseline="0" dirty="0" err="1"/>
              <a:t>Api</a:t>
            </a:r>
            <a:r>
              <a:rPr lang="en-US" baseline="0" dirty="0"/>
              <a:t> and API sends to the client and says your operation failed.</a:t>
            </a:r>
          </a:p>
          <a:p>
            <a:r>
              <a:rPr lang="en-US" baseline="0" dirty="0"/>
              <a:t>==========================================================================================================================================</a:t>
            </a:r>
          </a:p>
          <a:p>
            <a:r>
              <a:rPr lang="en-US" baseline="0" dirty="0"/>
              <a:t>The higher the right consistency the higher latency so it takes more time to reach out to those many nodes</a:t>
            </a:r>
          </a:p>
          <a:p>
            <a:r>
              <a:rPr lang="en-US" baseline="0" dirty="0"/>
              <a:t>The commit log is basically is a log .mem table : map of map (slide 10) : in memory table </a:t>
            </a:r>
          </a:p>
          <a:p>
            <a:r>
              <a:rPr lang="en-US" baseline="0" dirty="0"/>
              <a:t>Mem table has threshold .two threshold .time and value .when threshold is reach it will flash to the disk called ss table </a:t>
            </a:r>
          </a:p>
          <a:p>
            <a:r>
              <a:rPr lang="en-US" b="1" baseline="0" dirty="0"/>
              <a:t>Compaction manager : </a:t>
            </a:r>
            <a:r>
              <a:rPr lang="en-US" baseline="0" dirty="0"/>
              <a:t>combine all the ss table and combine it to one file then delete the smaller  one . Because the more file the more time to read .(one file needs to be read so less time ) .More SS table means more files.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DA9340B-C14A-9941-9D45-7FAABD705E7B}" type="slidenum">
              <a:rPr lang="en-US" smtClean="0"/>
              <a:t>18</a:t>
            </a:fld>
            <a:endParaRPr lang="en-US"/>
          </a:p>
        </p:txBody>
      </p:sp>
    </p:spTree>
    <p:extLst>
      <p:ext uri="{BB962C8B-B14F-4D97-AF65-F5344CB8AC3E}">
        <p14:creationId xmlns:p14="http://schemas.microsoft.com/office/powerpoint/2010/main" val="671998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Read consistency is 3 and replication factor is 6  so it fetched the data from other two closest nodes n3 . N2 gives the actual data</a:t>
            </a:r>
          </a:p>
          <a:p>
            <a:r>
              <a:rPr lang="en-US" sz="1200" dirty="0">
                <a:latin typeface="Times New Roman" panose="02020603050405020304" pitchFamily="18" charset="0"/>
                <a:cs typeface="Times New Roman" panose="02020603050405020304" pitchFamily="18" charset="0"/>
              </a:rPr>
              <a:t>and n5 n3 and n5 gives the hashes value if the has value are same then it will send the data to client</a:t>
            </a:r>
          </a:p>
          <a:p>
            <a:r>
              <a:rPr lang="en-US" sz="1200" dirty="0">
                <a:latin typeface="Times New Roman" panose="02020603050405020304" pitchFamily="18" charset="0"/>
                <a:cs typeface="Times New Roman" panose="02020603050405020304" pitchFamily="18" charset="0"/>
              </a:rPr>
              <a:t>==================================================================</a:t>
            </a:r>
          </a:p>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19</a:t>
            </a:fld>
            <a:endParaRPr lang="en-US"/>
          </a:p>
        </p:txBody>
      </p:sp>
    </p:spTree>
    <p:extLst>
      <p:ext uri="{BB962C8B-B14F-4D97-AF65-F5344CB8AC3E}">
        <p14:creationId xmlns:p14="http://schemas.microsoft.com/office/powerpoint/2010/main" val="3099609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Bloom filter is a data structure which give you a false positive result .false positive is Boolean .</a:t>
            </a:r>
          </a:p>
          <a:p>
            <a:r>
              <a:rPr lang="en-CA" dirty="0"/>
              <a:t>If it returns false it means the data is not in that SSTable .If it says true the data may or may not in the SSTable .so out of 100 ,90 is eliminated .</a:t>
            </a:r>
          </a:p>
        </p:txBody>
      </p:sp>
      <p:sp>
        <p:nvSpPr>
          <p:cNvPr id="4" name="Slide Number Placeholder 3"/>
          <p:cNvSpPr>
            <a:spLocks noGrp="1"/>
          </p:cNvSpPr>
          <p:nvPr>
            <p:ph type="sldNum" sz="quarter" idx="5"/>
          </p:nvPr>
        </p:nvSpPr>
        <p:spPr/>
        <p:txBody>
          <a:bodyPr/>
          <a:lstStyle/>
          <a:p>
            <a:fld id="{1322229A-530B-EE43-AE1A-C0050531FB4F}" type="slidenum">
              <a:rPr lang="en-US" smtClean="0"/>
              <a:t>20</a:t>
            </a:fld>
            <a:endParaRPr lang="en-US"/>
          </a:p>
        </p:txBody>
      </p:sp>
    </p:spTree>
    <p:extLst>
      <p:ext uri="{BB962C8B-B14F-4D97-AF65-F5344CB8AC3E}">
        <p14:creationId xmlns:p14="http://schemas.microsoft.com/office/powerpoint/2010/main" val="1523476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They (0)sends out meta data to the right (32) and left nodes (96).</a:t>
            </a:r>
          </a:p>
          <a:p>
            <a:r>
              <a:rPr lang="en-CA" dirty="0"/>
              <a:t>Node (32) sends out meta data to the right 64) + meta data it receives from (0) and left nodes 0).</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Node (64) sends out meta data to the right (32) + and left nodes (96) + meta data it receives from (0) and (32)</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a:t>
            </a:r>
          </a:p>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21</a:t>
            </a:fld>
            <a:endParaRPr lang="en-US"/>
          </a:p>
        </p:txBody>
      </p:sp>
    </p:spTree>
    <p:extLst>
      <p:ext uri="{BB962C8B-B14F-4D97-AF65-F5344CB8AC3E}">
        <p14:creationId xmlns:p14="http://schemas.microsoft.com/office/powerpoint/2010/main" val="4126770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Hadoop was inside the dc however in Casandra is spanned across multiple dc</a:t>
            </a:r>
          </a:p>
          <a:p>
            <a:r>
              <a:rPr lang="en-CA" dirty="0"/>
              <a:t>There is no master in Casandra . It make sure replication </a:t>
            </a:r>
            <a:r>
              <a:rPr lang="en-CA" dirty="0" err="1"/>
              <a:t>occure</a:t>
            </a:r>
            <a:endParaRPr lang="en-CA" dirty="0"/>
          </a:p>
          <a:p>
            <a:r>
              <a:rPr lang="en-US" sz="1200" b="1" dirty="0">
                <a:latin typeface="Times New Roman" panose="02020603050405020304" pitchFamily="18" charset="0"/>
                <a:cs typeface="Times New Roman" panose="02020603050405020304" pitchFamily="18" charset="0"/>
              </a:rPr>
              <a:t>Synchronous : </a:t>
            </a:r>
            <a:r>
              <a:rPr lang="en-US" sz="1200" dirty="0">
                <a:latin typeface="Times New Roman" panose="02020603050405020304" pitchFamily="18" charset="0"/>
                <a:cs typeface="Times New Roman" panose="02020603050405020304" pitchFamily="18" charset="0"/>
              </a:rPr>
              <a:t>system A sends a message to B receive it and forget it </a:t>
            </a:r>
            <a:endParaRPr lang="en-CA" dirty="0"/>
          </a:p>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2</a:t>
            </a:fld>
            <a:endParaRPr lang="en-US"/>
          </a:p>
        </p:txBody>
      </p:sp>
    </p:spTree>
    <p:extLst>
      <p:ext uri="{BB962C8B-B14F-4D97-AF65-F5344CB8AC3E}">
        <p14:creationId xmlns:p14="http://schemas.microsoft.com/office/powerpoint/2010/main" val="2591635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err="1">
                <a:latin typeface="Times New Roman" panose="02020603050405020304" pitchFamily="18" charset="0"/>
                <a:cs typeface="Times New Roman" panose="02020603050405020304" pitchFamily="18" charset="0"/>
              </a:rPr>
              <a:t>GossipingPropertyFileSnitch</a:t>
            </a:r>
            <a:r>
              <a:rPr lang="en-US" sz="1200" b="1" dirty="0">
                <a:latin typeface="Times New Roman" panose="02020603050405020304" pitchFamily="18" charset="0"/>
                <a:cs typeface="Times New Roman" panose="02020603050405020304" pitchFamily="18" charset="0"/>
              </a:rPr>
              <a:t> is same as </a:t>
            </a:r>
            <a:r>
              <a:rPr lang="en-US" sz="1200" b="1" dirty="0" err="1">
                <a:latin typeface="Times New Roman" panose="02020603050405020304" pitchFamily="18" charset="0"/>
                <a:cs typeface="Times New Roman" panose="02020603050405020304" pitchFamily="18" charset="0"/>
              </a:rPr>
              <a:t>PropertyFileSnitch</a:t>
            </a:r>
            <a:r>
              <a:rPr lang="en-US" sz="1200" b="1" dirty="0">
                <a:latin typeface="Times New Roman" panose="02020603050405020304" pitchFamily="18" charset="0"/>
                <a:cs typeface="Times New Roman" panose="02020603050405020304" pitchFamily="18" charset="0"/>
              </a:rPr>
              <a:t> . </a:t>
            </a:r>
            <a:r>
              <a:rPr lang="en-US" sz="1200" b="1" dirty="0" err="1">
                <a:latin typeface="Times New Roman" panose="02020603050405020304" pitchFamily="18" charset="0"/>
                <a:cs typeface="Times New Roman" panose="02020603050405020304" pitchFamily="18" charset="0"/>
              </a:rPr>
              <a:t>PropertyFileSnitch</a:t>
            </a:r>
            <a:r>
              <a:rPr lang="en-US" sz="1200" b="1" dirty="0">
                <a:latin typeface="Times New Roman" panose="02020603050405020304" pitchFamily="18" charset="0"/>
                <a:cs typeface="Times New Roman" panose="02020603050405020304" pitchFamily="18" charset="0"/>
              </a:rPr>
              <a:t> is more static which you have to update the file manually every time a node join a cluster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latin typeface="Times New Roman" panose="02020603050405020304" pitchFamily="18" charset="0"/>
                <a:cs typeface="Times New Roman" panose="02020603050405020304" pitchFamily="18" charset="0"/>
              </a:rPr>
              <a:t>In </a:t>
            </a:r>
            <a:r>
              <a:rPr lang="en-US" sz="1200" b="1" dirty="0" err="1">
                <a:latin typeface="Times New Roman" panose="02020603050405020304" pitchFamily="18" charset="0"/>
                <a:cs typeface="Times New Roman" panose="02020603050405020304" pitchFamily="18" charset="0"/>
              </a:rPr>
              <a:t>GossipingPropertyFileSnitch</a:t>
            </a:r>
            <a:r>
              <a:rPr lang="en-US" sz="1200" b="1" dirty="0">
                <a:latin typeface="Times New Roman" panose="02020603050405020304" pitchFamily="18" charset="0"/>
                <a:cs typeface="Times New Roman" panose="02020603050405020304" pitchFamily="18" charset="0"/>
              </a:rPr>
              <a:t> you update once then  </a:t>
            </a:r>
            <a:r>
              <a:rPr lang="en-US" sz="1200" dirty="0">
                <a:latin typeface="Times New Roman" panose="02020603050405020304" pitchFamily="18" charset="0"/>
                <a:cs typeface="Times New Roman" panose="02020603050405020304" pitchFamily="18" charset="0"/>
              </a:rPr>
              <a:t>The gossip protocol makes sure that this information gets spread to all the nodes in the cluster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err="1">
                <a:solidFill>
                  <a:schemeClr val="tx1"/>
                </a:solidFill>
                <a:latin typeface="Times New Roman" panose="02020603050405020304" pitchFamily="18" charset="0"/>
                <a:cs typeface="Times New Roman" panose="02020603050405020304" pitchFamily="18" charset="0"/>
              </a:rPr>
              <a:t>DynamicSnitch</a:t>
            </a:r>
            <a:r>
              <a:rPr lang="en-CA" sz="1200" b="1" dirty="0">
                <a:solidFill>
                  <a:schemeClr val="tx1"/>
                </a:solidFill>
                <a:latin typeface="Times New Roman" panose="02020603050405020304" pitchFamily="18" charset="0"/>
                <a:cs typeface="Times New Roman" panose="02020603050405020304" pitchFamily="18" charset="0"/>
              </a:rPr>
              <a:t> does not work in EC2</a:t>
            </a:r>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22</a:t>
            </a:fld>
            <a:endParaRPr lang="en-US"/>
          </a:p>
        </p:txBody>
      </p:sp>
    </p:spTree>
    <p:extLst>
      <p:ext uri="{BB962C8B-B14F-4D97-AF65-F5344CB8AC3E}">
        <p14:creationId xmlns:p14="http://schemas.microsoft.com/office/powerpoint/2010/main" val="1293309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Node n1 closest nodes are : n3,n7,n8,n5,n2,n4,n6</a:t>
            </a:r>
          </a:p>
          <a:p>
            <a:r>
              <a:rPr lang="en-CA" dirty="0"/>
              <a:t>Node n2 closest nodes are : n3 ,n8 and n5</a:t>
            </a:r>
          </a:p>
        </p:txBody>
      </p:sp>
      <p:sp>
        <p:nvSpPr>
          <p:cNvPr id="4" name="Slide Number Placeholder 3"/>
          <p:cNvSpPr>
            <a:spLocks noGrp="1"/>
          </p:cNvSpPr>
          <p:nvPr>
            <p:ph type="sldNum" sz="quarter" idx="5"/>
          </p:nvPr>
        </p:nvSpPr>
        <p:spPr/>
        <p:txBody>
          <a:bodyPr/>
          <a:lstStyle/>
          <a:p>
            <a:fld id="{1322229A-530B-EE43-AE1A-C0050531FB4F}" type="slidenum">
              <a:rPr lang="en-US" smtClean="0"/>
              <a:t>23</a:t>
            </a:fld>
            <a:endParaRPr lang="en-US"/>
          </a:p>
        </p:txBody>
      </p:sp>
    </p:spTree>
    <p:extLst>
      <p:ext uri="{BB962C8B-B14F-4D97-AF65-F5344CB8AC3E}">
        <p14:creationId xmlns:p14="http://schemas.microsoft.com/office/powerpoint/2010/main" val="2593033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sv-SE" sz="1200" b="1" kern="1200" dirty="0">
                <a:solidFill>
                  <a:prstClr val="white"/>
                </a:solidFill>
                <a:latin typeface="Times New Roman" panose="02020603050405020304" pitchFamily="18" charset="0"/>
                <a:ea typeface="+mn-ea"/>
                <a:cs typeface="Times New Roman" panose="02020603050405020304" pitchFamily="18" charset="0"/>
              </a:rPr>
              <a:t>RandomPartitioner : old version</a:t>
            </a:r>
            <a:endParaRPr lang="en-US" sz="1200" b="1" kern="1200" dirty="0">
              <a:solidFill>
                <a:prstClr val="white"/>
              </a:solidFill>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sv-SE" b="1" dirty="0">
                <a:latin typeface="Times New Roman" panose="02020603050405020304" pitchFamily="18" charset="0"/>
                <a:cs typeface="Times New Roman" panose="02020603050405020304" pitchFamily="18" charset="0"/>
              </a:rPr>
              <a:t>Murmur3Partitioner</a:t>
            </a:r>
            <a:r>
              <a:rPr lang="en-CA" b="1" dirty="0">
                <a:latin typeface="Times New Roman" panose="02020603050405020304" pitchFamily="18" charset="0"/>
                <a:cs typeface="Times New Roman" panose="02020603050405020304" pitchFamily="18" charset="0"/>
              </a:rPr>
              <a:t> : current version</a:t>
            </a:r>
          </a:p>
          <a:p>
            <a:pPr marL="0" marR="0" lvl="0" indent="0" algn="l" defTabSz="457200" rtl="0" eaLnBrk="1" fontAlgn="auto" latinLnBrk="0" hangingPunct="1">
              <a:lnSpc>
                <a:spcPct val="100000"/>
              </a:lnSpc>
              <a:spcBef>
                <a:spcPts val="0"/>
              </a:spcBef>
              <a:spcAft>
                <a:spcPts val="0"/>
              </a:spcAft>
              <a:buClrTx/>
              <a:buSzTx/>
              <a:buFontTx/>
              <a:buNone/>
              <a:tabLst/>
              <a:defRPr/>
            </a:pPr>
            <a:r>
              <a:rPr lang="sv-SE" sz="1200" b="1" kern="1200" dirty="0">
                <a:solidFill>
                  <a:prstClr val="white"/>
                </a:solidFill>
                <a:latin typeface="Times New Roman" panose="02020603050405020304" pitchFamily="18" charset="0"/>
                <a:ea typeface="+mn-ea"/>
                <a:cs typeface="Times New Roman" panose="02020603050405020304" pitchFamily="18" charset="0"/>
              </a:rPr>
              <a:t>ByteOrderPartitioner</a:t>
            </a:r>
            <a:r>
              <a:rPr lang="en-US" sz="1200" b="1" kern="1200" dirty="0">
                <a:solidFill>
                  <a:prstClr val="white"/>
                </a:solidFill>
                <a:latin typeface="Times New Roman" panose="02020603050405020304" pitchFamily="18" charset="0"/>
                <a:ea typeface="+mn-ea"/>
                <a:cs typeface="Times New Roman" panose="02020603050405020304" pitchFamily="18" charset="0"/>
              </a:rPr>
              <a:t> : rarely is used</a:t>
            </a:r>
          </a:p>
          <a:p>
            <a:pPr marL="0" marR="0" lvl="0" indent="0" algn="l" defTabSz="457200" rtl="0" eaLnBrk="1" fontAlgn="auto" latinLnBrk="0" hangingPunct="1">
              <a:lnSpc>
                <a:spcPct val="100000"/>
              </a:lnSpc>
              <a:spcBef>
                <a:spcPts val="0"/>
              </a:spcBef>
              <a:spcAft>
                <a:spcPts val="0"/>
              </a:spcAft>
              <a:buClrTx/>
              <a:buSzTx/>
              <a:buFontTx/>
              <a:buNone/>
              <a:tabLst/>
              <a:defRPr/>
            </a:pPr>
            <a:r>
              <a:rPr lang="en-CA" i="1" dirty="0"/>
              <a:t>lexical order</a:t>
            </a:r>
            <a:r>
              <a:rPr lang="en-CA" dirty="0"/>
              <a:t>, dictionary </a:t>
            </a:r>
            <a:r>
              <a:rPr lang="en-CA" i="1" dirty="0"/>
              <a:t>order</a:t>
            </a:r>
            <a:r>
              <a:rPr lang="en-CA" dirty="0"/>
              <a:t>, alphabetical </a:t>
            </a:r>
            <a:r>
              <a:rPr lang="en-CA" i="1" dirty="0"/>
              <a:t>order</a:t>
            </a:r>
            <a:r>
              <a:rPr lang="en-CA" dirty="0"/>
              <a:t> or </a:t>
            </a:r>
            <a:r>
              <a:rPr lang="en-CA" i="1" dirty="0"/>
              <a:t>lexicographic</a:t>
            </a:r>
            <a:r>
              <a:rPr lang="en-CA" dirty="0"/>
              <a:t>(al) product) is a generalization of the way words are alphabetically ordered based on the alphabetical </a:t>
            </a:r>
            <a:r>
              <a:rPr lang="en-CA" i="1" dirty="0"/>
              <a:t>order</a:t>
            </a:r>
            <a:r>
              <a:rPr lang="en-CA" dirty="0"/>
              <a:t> of their component letters.</a:t>
            </a:r>
            <a:endParaRPr lang="en-US" sz="1200" b="1" kern="1200" dirty="0">
              <a:solidFill>
                <a:prstClr val="white"/>
              </a:solidFill>
              <a:latin typeface="Times New Roman" panose="02020603050405020304" pitchFamily="18" charset="0"/>
              <a:ea typeface="+mn-ea"/>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322229A-530B-EE43-AE1A-C0050531FB4F}" type="slidenum">
              <a:rPr lang="en-US" smtClean="0"/>
              <a:t>25</a:t>
            </a:fld>
            <a:endParaRPr lang="en-US"/>
          </a:p>
        </p:txBody>
      </p:sp>
    </p:spTree>
    <p:extLst>
      <p:ext uri="{BB962C8B-B14F-4D97-AF65-F5344CB8AC3E}">
        <p14:creationId xmlns:p14="http://schemas.microsoft.com/office/powerpoint/2010/main" val="4230593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latin typeface="Times New Roman" panose="02020603050405020304" pitchFamily="18" charset="0"/>
                <a:cs typeface="Times New Roman" panose="02020603050405020304" pitchFamily="18" charset="0"/>
              </a:rPr>
              <a:t>Quorum is the most  balanced one .</a:t>
            </a:r>
          </a:p>
          <a:p>
            <a:pPr algn="l"/>
            <a:r>
              <a:rPr lang="en-US" dirty="0">
                <a:latin typeface="Times New Roman" panose="02020603050405020304" pitchFamily="18" charset="0"/>
                <a:cs typeface="Times New Roman" panose="02020603050405020304" pitchFamily="18" charset="0"/>
              </a:rPr>
              <a:t>When you send write or read request then you specify these values in consistency.</a:t>
            </a:r>
          </a:p>
        </p:txBody>
      </p:sp>
      <p:sp>
        <p:nvSpPr>
          <p:cNvPr id="4" name="Slide Number Placeholder 3"/>
          <p:cNvSpPr>
            <a:spLocks noGrp="1"/>
          </p:cNvSpPr>
          <p:nvPr>
            <p:ph type="sldNum" sz="quarter" idx="5"/>
          </p:nvPr>
        </p:nvSpPr>
        <p:spPr/>
        <p:txBody>
          <a:bodyPr/>
          <a:lstStyle/>
          <a:p>
            <a:fld id="{1322229A-530B-EE43-AE1A-C0050531FB4F}" type="slidenum">
              <a:rPr lang="en-US" smtClean="0"/>
              <a:t>26</a:t>
            </a:fld>
            <a:endParaRPr lang="en-US"/>
          </a:p>
        </p:txBody>
      </p:sp>
    </p:spTree>
    <p:extLst>
      <p:ext uri="{BB962C8B-B14F-4D97-AF65-F5344CB8AC3E}">
        <p14:creationId xmlns:p14="http://schemas.microsoft.com/office/powerpoint/2010/main" val="485449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500" b="1" dirty="0"/>
              <a:t>When a node fails </a:t>
            </a:r>
            <a:r>
              <a:rPr lang="en-US" b="1" dirty="0"/>
              <a:t>(When a node write data to another node it sends to commit log first then it write it in the MemTable</a:t>
            </a:r>
          </a:p>
          <a:p>
            <a:pPr marL="0" indent="0">
              <a:buNone/>
            </a:pPr>
            <a:r>
              <a:rPr lang="en-US" b="1" dirty="0"/>
              <a:t>Commit log = Mem table + SSTable</a:t>
            </a:r>
          </a:p>
          <a:p>
            <a:pPr marL="0" indent="0">
              <a:buNone/>
            </a:pPr>
            <a:r>
              <a:rPr lang="en-US" b="1" dirty="0"/>
              <a:t>Imagine that I have 10 records in commit log in which 6 of them is written in SSTable and the rest are in MemTable .Node will fail, and we lose the MemTable so at this point the commit log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is iterated in ascending (according to timestamp) fashion) </a:t>
            </a:r>
            <a:r>
              <a:rPr lang="en-US" dirty="0"/>
              <a:t>, </a:t>
            </a:r>
          </a:p>
        </p:txBody>
      </p:sp>
      <p:sp>
        <p:nvSpPr>
          <p:cNvPr id="4" name="Slide Number Placeholder 3"/>
          <p:cNvSpPr>
            <a:spLocks noGrp="1"/>
          </p:cNvSpPr>
          <p:nvPr>
            <p:ph type="sldNum" sz="quarter" idx="10"/>
          </p:nvPr>
        </p:nvSpPr>
        <p:spPr/>
        <p:txBody>
          <a:bodyPr/>
          <a:lstStyle/>
          <a:p>
            <a:fld id="{FDA9340B-C14A-9941-9D45-7FAABD705E7B}" type="slidenum">
              <a:rPr lang="en-US" smtClean="0"/>
              <a:t>27</a:t>
            </a:fld>
            <a:endParaRPr lang="en-US"/>
          </a:p>
        </p:txBody>
      </p:sp>
    </p:spTree>
    <p:extLst>
      <p:ext uri="{BB962C8B-B14F-4D97-AF65-F5344CB8AC3E}">
        <p14:creationId xmlns:p14="http://schemas.microsoft.com/office/powerpoint/2010/main" val="3655073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Row 10000 came but only row 9999 is written to MemTable then node fails.</a:t>
            </a:r>
          </a:p>
          <a:p>
            <a:endParaRPr lang="en-CA" dirty="0"/>
          </a:p>
          <a:p>
            <a:r>
              <a:rPr lang="en-CA" dirty="0"/>
              <a:t>So it writes that in the new SSTable .Even 10,000 is not written in MemTable I will write it there in SSTable 3 (</a:t>
            </a:r>
            <a:r>
              <a:rPr lang="en-CA" sz="1400" b="1" dirty="0"/>
              <a:t>commit log is sorted) </a:t>
            </a:r>
            <a:r>
              <a:rPr lang="en-CA" dirty="0"/>
              <a:t>.The moment the data comes to the commit log it does not matter it went to the MemTable or not.</a:t>
            </a:r>
          </a:p>
          <a:p>
            <a:r>
              <a:rPr lang="en-CA" dirty="0"/>
              <a:t>Whatever is in the comm log will be restored and the MemTable does not matter any more.</a:t>
            </a:r>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following operations</a:t>
            </a:r>
            <a:r>
              <a:rPr lang="en-US" baseline="0" dirty="0"/>
              <a:t> are performed by Cassandra to restore the lost data:</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224325" indent="-224325">
              <a:buAutoNum type="arabicPeriod"/>
            </a:pPr>
            <a:r>
              <a:rPr lang="en-US" baseline="0" dirty="0"/>
              <a:t>The commit log is iterated in </a:t>
            </a:r>
            <a:r>
              <a:rPr lang="en-US" b="1" baseline="0" dirty="0"/>
              <a:t>ascending</a:t>
            </a:r>
            <a:r>
              <a:rPr lang="en-US" baseline="0" dirty="0"/>
              <a:t> (according to timestamp) fashion</a:t>
            </a:r>
          </a:p>
          <a:p>
            <a:pPr marL="224325" indent="-224325">
              <a:buAutoNum type="arabicPeriod"/>
            </a:pPr>
            <a:r>
              <a:rPr lang="en-US" baseline="0" dirty="0"/>
              <a:t>The lowest Replay Position, which signifies the last point in the commit log that was written successfully to the SSTable, is chosen</a:t>
            </a:r>
          </a:p>
          <a:p>
            <a:pPr marL="224325" indent="-224325">
              <a:buAutoNum type="arabicPeriod"/>
            </a:pPr>
            <a:r>
              <a:rPr lang="en-US" baseline="0" dirty="0"/>
              <a:t>If the Replay Position for the table is less than any of the recorded Replay position in the commit log, the log is replayed to the MemTable</a:t>
            </a:r>
          </a:p>
          <a:p>
            <a:pPr marL="224325" indent="-224325">
              <a:buAutoNum type="arabicPeriod"/>
            </a:pPr>
            <a:r>
              <a:rPr lang="en-US" baseline="0" dirty="0"/>
              <a:t>All </a:t>
            </a:r>
            <a:r>
              <a:rPr lang="en-US" baseline="0" dirty="0" err="1"/>
              <a:t>MemTables</a:t>
            </a:r>
            <a:r>
              <a:rPr lang="en-US" baseline="0" dirty="0"/>
              <a:t> that have been replayed data from the log</a:t>
            </a:r>
            <a:r>
              <a:rPr lang="en-US" b="1" baseline="0" dirty="0"/>
              <a:t> are forcefully </a:t>
            </a:r>
            <a:r>
              <a:rPr lang="en-US" baseline="0" dirty="0"/>
              <a:t>written to the SSTables</a:t>
            </a:r>
          </a:p>
          <a:p>
            <a:pPr marL="224325" indent="-224325">
              <a:buAutoNum type="arabicPeriod"/>
            </a:pPr>
            <a:r>
              <a:rPr lang="en-US" baseline="0" dirty="0"/>
              <a:t>The commit logs are discarded</a:t>
            </a:r>
          </a:p>
          <a:p>
            <a:pPr marL="0" indent="0">
              <a:buNone/>
            </a:pPr>
            <a:r>
              <a:rPr lang="en-US" baseline="0" dirty="0"/>
              <a:t>===================================================================================================</a:t>
            </a:r>
          </a:p>
          <a:p>
            <a:pPr marL="0" indent="0">
              <a:buNone/>
            </a:pPr>
            <a:r>
              <a:rPr lang="en-US" baseline="0" dirty="0"/>
              <a:t>Commit log is all data comes to that particular partition</a:t>
            </a:r>
          </a:p>
          <a:p>
            <a:pPr marL="0" indent="0">
              <a:buNone/>
            </a:pPr>
            <a:r>
              <a:rPr lang="en-US" b="1" baseline="0" dirty="0"/>
              <a:t>Eventual consistent : </a:t>
            </a:r>
            <a:r>
              <a:rPr lang="en-US" baseline="0" dirty="0"/>
              <a:t>when you request data from Casandra it may or may not give you the right data .eventually it will be consistent</a:t>
            </a:r>
          </a:p>
          <a:p>
            <a:pPr marL="0" indent="0">
              <a:buNone/>
            </a:pPr>
            <a:endParaRPr lang="en-US" baseline="0" dirty="0"/>
          </a:p>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28</a:t>
            </a:fld>
            <a:endParaRPr lang="en-US"/>
          </a:p>
        </p:txBody>
      </p:sp>
    </p:spTree>
    <p:extLst>
      <p:ext uri="{BB962C8B-B14F-4D97-AF65-F5344CB8AC3E}">
        <p14:creationId xmlns:p14="http://schemas.microsoft.com/office/powerpoint/2010/main" val="1759006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4325" indent="-224325">
              <a:buAutoNum type="arabicPeriod"/>
            </a:pPr>
            <a:r>
              <a:rPr lang="en-US" b="1" dirty="0"/>
              <a:t>Bloom Filter – </a:t>
            </a:r>
            <a:r>
              <a:rPr lang="en-US" dirty="0"/>
              <a:t>A bit-vector</a:t>
            </a:r>
            <a:r>
              <a:rPr lang="en-US" baseline="0" dirty="0"/>
              <a:t> based data structure that returns false-positives i.e. says that the data may be present or not at all present in the SSTable associated with the filter. There is 1 bloom filter (based on the row key) per SSTable and 1 bloom filter (based on the column names) per row.</a:t>
            </a:r>
          </a:p>
          <a:p>
            <a:pPr marL="224325" indent="-224325">
              <a:buAutoNum type="arabicPeriod"/>
            </a:pPr>
            <a:r>
              <a:rPr lang="en-US" b="1" baseline="0" dirty="0"/>
              <a:t>Index File </a:t>
            </a:r>
            <a:r>
              <a:rPr lang="en-US" baseline="0" dirty="0"/>
              <a:t>– Contains the offset of each row in the data file. There is 1 index file per SSTable.</a:t>
            </a:r>
          </a:p>
          <a:p>
            <a:pPr marL="224325" indent="-224325">
              <a:buAutoNum type="arabicPeriod"/>
            </a:pPr>
            <a:r>
              <a:rPr lang="en-US" b="1" baseline="0" dirty="0"/>
              <a:t>Data File – Contains the row key, columns and metadata </a:t>
            </a:r>
            <a:r>
              <a:rPr lang="en-US" baseline="0" dirty="0"/>
              <a:t>for the SSTable.</a:t>
            </a:r>
          </a:p>
          <a:p>
            <a:pPr marL="0" indent="0">
              <a:buNone/>
            </a:pPr>
            <a:endParaRPr lang="en-US" baseline="0" dirty="0"/>
          </a:p>
          <a:p>
            <a:pPr marL="0" indent="0">
              <a:buNone/>
            </a:pPr>
            <a:r>
              <a:rPr lang="en-US" b="1" dirty="0"/>
              <a:t>Bloom Filter brings down the amount of table to be scanned. The search is more efficient</a:t>
            </a:r>
            <a:endParaRPr lang="en-US" dirty="0"/>
          </a:p>
        </p:txBody>
      </p:sp>
      <p:sp>
        <p:nvSpPr>
          <p:cNvPr id="4" name="Slide Number Placeholder 3"/>
          <p:cNvSpPr>
            <a:spLocks noGrp="1"/>
          </p:cNvSpPr>
          <p:nvPr>
            <p:ph type="sldNum" sz="quarter" idx="10"/>
          </p:nvPr>
        </p:nvSpPr>
        <p:spPr/>
        <p:txBody>
          <a:bodyPr/>
          <a:lstStyle/>
          <a:p>
            <a:fld id="{FDA9340B-C14A-9941-9D45-7FAABD705E7B}" type="slidenum">
              <a:rPr lang="en-US" smtClean="0"/>
              <a:t>30</a:t>
            </a:fld>
            <a:endParaRPr lang="en-US"/>
          </a:p>
        </p:txBody>
      </p:sp>
    </p:spTree>
    <p:extLst>
      <p:ext uri="{BB962C8B-B14F-4D97-AF65-F5344CB8AC3E}">
        <p14:creationId xmlns:p14="http://schemas.microsoft.com/office/powerpoint/2010/main" val="35916453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after sorting each SSTable will be scanned</a:t>
            </a:r>
          </a:p>
        </p:txBody>
      </p:sp>
      <p:sp>
        <p:nvSpPr>
          <p:cNvPr id="4" name="Slide Number Placeholder 3"/>
          <p:cNvSpPr>
            <a:spLocks noGrp="1"/>
          </p:cNvSpPr>
          <p:nvPr>
            <p:ph type="sldNum" sz="quarter" idx="5"/>
          </p:nvPr>
        </p:nvSpPr>
        <p:spPr/>
        <p:txBody>
          <a:bodyPr/>
          <a:lstStyle/>
          <a:p>
            <a:fld id="{1322229A-530B-EE43-AE1A-C0050531FB4F}" type="slidenum">
              <a:rPr lang="en-US" smtClean="0"/>
              <a:t>31</a:t>
            </a:fld>
            <a:endParaRPr lang="en-US"/>
          </a:p>
        </p:txBody>
      </p:sp>
    </p:spTree>
    <p:extLst>
      <p:ext uri="{BB962C8B-B14F-4D97-AF65-F5344CB8AC3E}">
        <p14:creationId xmlns:p14="http://schemas.microsoft.com/office/powerpoint/2010/main" val="18696039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32</a:t>
            </a:fld>
            <a:endParaRPr lang="en-US"/>
          </a:p>
        </p:txBody>
      </p:sp>
    </p:spTree>
    <p:extLst>
      <p:ext uri="{BB962C8B-B14F-4D97-AF65-F5344CB8AC3E}">
        <p14:creationId xmlns:p14="http://schemas.microsoft.com/office/powerpoint/2010/main" val="772626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33</a:t>
            </a:fld>
            <a:endParaRPr lang="en-US"/>
          </a:p>
        </p:txBody>
      </p:sp>
    </p:spTree>
    <p:extLst>
      <p:ext uri="{BB962C8B-B14F-4D97-AF65-F5344CB8AC3E}">
        <p14:creationId xmlns:p14="http://schemas.microsoft.com/office/powerpoint/2010/main" val="2244910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3</a:t>
            </a:fld>
            <a:endParaRPr lang="en-US"/>
          </a:p>
        </p:txBody>
      </p:sp>
    </p:spTree>
    <p:extLst>
      <p:ext uri="{BB962C8B-B14F-4D97-AF65-F5344CB8AC3E}">
        <p14:creationId xmlns:p14="http://schemas.microsoft.com/office/powerpoint/2010/main" val="4197145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38</a:t>
            </a:fld>
            <a:endParaRPr lang="en-US"/>
          </a:p>
        </p:txBody>
      </p:sp>
    </p:spTree>
    <p:extLst>
      <p:ext uri="{BB962C8B-B14F-4D97-AF65-F5344CB8AC3E}">
        <p14:creationId xmlns:p14="http://schemas.microsoft.com/office/powerpoint/2010/main" val="19940710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Data</a:t>
            </a:r>
          </a:p>
        </p:txBody>
      </p:sp>
      <p:sp>
        <p:nvSpPr>
          <p:cNvPr id="4" name="Slide Number Placeholder 3"/>
          <p:cNvSpPr>
            <a:spLocks noGrp="1"/>
          </p:cNvSpPr>
          <p:nvPr>
            <p:ph type="sldNum" sz="quarter" idx="5"/>
          </p:nvPr>
        </p:nvSpPr>
        <p:spPr/>
        <p:txBody>
          <a:bodyPr/>
          <a:lstStyle/>
          <a:p>
            <a:fld id="{1322229A-530B-EE43-AE1A-C0050531FB4F}" type="slidenum">
              <a:rPr lang="en-US" smtClean="0"/>
              <a:t>39</a:t>
            </a:fld>
            <a:endParaRPr lang="en-US"/>
          </a:p>
        </p:txBody>
      </p:sp>
    </p:spTree>
    <p:extLst>
      <p:ext uri="{BB962C8B-B14F-4D97-AF65-F5344CB8AC3E}">
        <p14:creationId xmlns:p14="http://schemas.microsoft.com/office/powerpoint/2010/main" val="5226996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44</a:t>
            </a:fld>
            <a:endParaRPr lang="en-US"/>
          </a:p>
        </p:txBody>
      </p:sp>
    </p:spTree>
    <p:extLst>
      <p:ext uri="{BB962C8B-B14F-4D97-AF65-F5344CB8AC3E}">
        <p14:creationId xmlns:p14="http://schemas.microsoft.com/office/powerpoint/2010/main" val="2767135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you see “state jump to NORMAL” means you have started the Cassandra successfully otherwise follow the error and troubleshoot</a:t>
            </a:r>
          </a:p>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49</a:t>
            </a:fld>
            <a:endParaRPr lang="en-US"/>
          </a:p>
        </p:txBody>
      </p:sp>
    </p:spTree>
    <p:extLst>
      <p:ext uri="{BB962C8B-B14F-4D97-AF65-F5344CB8AC3E}">
        <p14:creationId xmlns:p14="http://schemas.microsoft.com/office/powerpoint/2010/main" val="1124773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A9340B-C14A-9941-9D45-7FAABD705E7B}" type="slidenum">
              <a:rPr lang="en-US" smtClean="0"/>
              <a:t>52</a:t>
            </a:fld>
            <a:endParaRPr lang="en-US"/>
          </a:p>
        </p:txBody>
      </p:sp>
    </p:spTree>
    <p:extLst>
      <p:ext uri="{BB962C8B-B14F-4D97-AF65-F5344CB8AC3E}">
        <p14:creationId xmlns:p14="http://schemas.microsoft.com/office/powerpoint/2010/main" val="21396070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Simple</a:t>
            </a:r>
            <a:r>
              <a:rPr lang="en-US" u="sng" baseline="0" dirty="0"/>
              <a:t> Strategy</a:t>
            </a:r>
            <a:r>
              <a:rPr lang="en-US" baseline="0" dirty="0"/>
              <a:t>: </a:t>
            </a:r>
          </a:p>
          <a:p>
            <a:r>
              <a:rPr lang="en-US" baseline="0" dirty="0"/>
              <a:t>Format: { 'class' : '</a:t>
            </a:r>
            <a:r>
              <a:rPr lang="en-US" baseline="0" dirty="0" err="1"/>
              <a:t>SimpleStrategy</a:t>
            </a:r>
            <a:r>
              <a:rPr lang="en-US" baseline="0" dirty="0"/>
              <a:t>', '</a:t>
            </a:r>
            <a:r>
              <a:rPr lang="en-US" baseline="0" dirty="0" err="1"/>
              <a:t>replication_factor</a:t>
            </a:r>
            <a:r>
              <a:rPr lang="en-US" baseline="0" dirty="0"/>
              <a:t>' : &lt;</a:t>
            </a:r>
            <a:r>
              <a:rPr lang="en-US" baseline="0" dirty="0" err="1"/>
              <a:t>positive_integer</a:t>
            </a:r>
            <a:r>
              <a:rPr lang="en-US" baseline="0" dirty="0"/>
              <a:t>&gt; }</a:t>
            </a:r>
          </a:p>
          <a:p>
            <a:endParaRPr lang="en-US" baseline="0" dirty="0"/>
          </a:p>
          <a:p>
            <a:r>
              <a:rPr lang="en-US" u="sng" baseline="0" dirty="0"/>
              <a:t>Network Topology Strategy</a:t>
            </a:r>
            <a:r>
              <a:rPr lang="en-US" baseline="0" dirty="0"/>
              <a:t>:</a:t>
            </a:r>
          </a:p>
          <a:p>
            <a:r>
              <a:rPr lang="en-US" baseline="0" dirty="0"/>
              <a:t>Format: { 'class' : '</a:t>
            </a:r>
            <a:r>
              <a:rPr lang="en-US" baseline="0" dirty="0" err="1"/>
              <a:t>NetworkTopologyStrategy</a:t>
            </a:r>
            <a:r>
              <a:rPr lang="en-US" baseline="0" dirty="0"/>
              <a:t>'[, '&lt;</a:t>
            </a:r>
            <a:r>
              <a:rPr lang="en-US" baseline="0" dirty="0" err="1"/>
              <a:t>datacenter_name</a:t>
            </a:r>
            <a:r>
              <a:rPr lang="en-US" baseline="0" dirty="0"/>
              <a:t>&gt;' : &lt;</a:t>
            </a:r>
            <a:r>
              <a:rPr lang="en-US" baseline="0" dirty="0" err="1"/>
              <a:t>positive_integer</a:t>
            </a:r>
            <a:r>
              <a:rPr lang="en-US" baseline="0" dirty="0"/>
              <a:t>&gt;, '&lt;</a:t>
            </a:r>
            <a:r>
              <a:rPr lang="en-US" baseline="0" dirty="0" err="1"/>
              <a:t>datacenter_name</a:t>
            </a:r>
            <a:r>
              <a:rPr lang="en-US" baseline="0" dirty="0"/>
              <a:t>&gt;' : &lt;</a:t>
            </a:r>
            <a:r>
              <a:rPr lang="en-US" baseline="0" dirty="0" err="1"/>
              <a:t>positive_integer</a:t>
            </a:r>
            <a:r>
              <a:rPr lang="en-US" baseline="0" dirty="0"/>
              <a:t>&gt;, ...] }</a:t>
            </a:r>
          </a:p>
          <a:p>
            <a:r>
              <a:rPr lang="en-US" dirty="0"/>
              <a:t>Example:</a:t>
            </a:r>
          </a:p>
          <a:p>
            <a:r>
              <a:rPr lang="en-US" dirty="0"/>
              <a:t># Single data center, replication factor: 3</a:t>
            </a:r>
          </a:p>
          <a:p>
            <a:r>
              <a:rPr lang="en-US" dirty="0"/>
              <a:t>{ 'class' : '</a:t>
            </a:r>
            <a:r>
              <a:rPr lang="en-US" dirty="0" err="1"/>
              <a:t>NetworkTopologyStrategy</a:t>
            </a:r>
            <a:r>
              <a:rPr lang="en-US" dirty="0"/>
              <a:t>', 'DC1' : 3}</a:t>
            </a:r>
          </a:p>
          <a:p>
            <a:r>
              <a:rPr lang="en-US" dirty="0"/>
              <a:t># Three data centers, with RF as 3, 2, and 1</a:t>
            </a:r>
          </a:p>
          <a:p>
            <a:r>
              <a:rPr lang="en-US" dirty="0"/>
              <a:t>{ 'class' : '</a:t>
            </a:r>
            <a:r>
              <a:rPr lang="en-US" dirty="0" err="1"/>
              <a:t>NetworkTopologyStrategy</a:t>
            </a:r>
            <a:r>
              <a:rPr lang="en-US" dirty="0"/>
              <a:t>', 'DC_NY' : 3, '</a:t>
            </a:r>
            <a:r>
              <a:rPr lang="en-US" dirty="0" err="1"/>
              <a:t>TokyoDC</a:t>
            </a:r>
            <a:r>
              <a:rPr lang="en-US" dirty="0"/>
              <a:t>' : 2, '</a:t>
            </a:r>
            <a:r>
              <a:rPr lang="en-US" dirty="0" err="1"/>
              <a:t>DC_Hadoop</a:t>
            </a:r>
            <a:r>
              <a:rPr lang="en-US" dirty="0"/>
              <a:t>': 1}</a:t>
            </a:r>
          </a:p>
          <a:p>
            <a:r>
              <a:rPr lang="en-US" dirty="0"/>
              <a:t># Two data centers with three replica each</a:t>
            </a:r>
          </a:p>
          <a:p>
            <a:r>
              <a:rPr lang="en-US" dirty="0"/>
              <a:t>{ 'class' : '</a:t>
            </a:r>
            <a:r>
              <a:rPr lang="en-US" dirty="0" err="1"/>
              <a:t>NetworkTopologyStrategy</a:t>
            </a:r>
            <a:r>
              <a:rPr lang="en-US" dirty="0"/>
              <a:t>', 'DC1' : 3, 'DC2' : 3}</a:t>
            </a:r>
          </a:p>
        </p:txBody>
      </p:sp>
      <p:sp>
        <p:nvSpPr>
          <p:cNvPr id="4" name="Slide Number Placeholder 3"/>
          <p:cNvSpPr>
            <a:spLocks noGrp="1"/>
          </p:cNvSpPr>
          <p:nvPr>
            <p:ph type="sldNum" sz="quarter" idx="10"/>
          </p:nvPr>
        </p:nvSpPr>
        <p:spPr/>
        <p:txBody>
          <a:bodyPr/>
          <a:lstStyle/>
          <a:p>
            <a:fld id="{FDA9340B-C14A-9941-9D45-7FAABD705E7B}" type="slidenum">
              <a:rPr lang="en-US" smtClean="0"/>
              <a:t>53</a:t>
            </a:fld>
            <a:endParaRPr lang="en-US"/>
          </a:p>
        </p:txBody>
      </p:sp>
    </p:spTree>
    <p:extLst>
      <p:ext uri="{BB962C8B-B14F-4D97-AF65-F5344CB8AC3E}">
        <p14:creationId xmlns:p14="http://schemas.microsoft.com/office/powerpoint/2010/main" val="14649307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dirty="0" err="1">
                <a:latin typeface="Times New Roman" panose="02020603050405020304" pitchFamily="18" charset="0"/>
                <a:cs typeface="Times New Roman" panose="02020603050405020304" pitchFamily="18" charset="0"/>
              </a:rPr>
              <a:t>NetworkTopologyStrategy</a:t>
            </a:r>
            <a:r>
              <a:rPr lang="en-US" sz="1200" b="0" i="0" dirty="0">
                <a:latin typeface="Times New Roman" panose="02020603050405020304" pitchFamily="18" charset="0"/>
                <a:cs typeface="Times New Roman" panose="02020603050405020304" pitchFamily="18" charset="0"/>
              </a:rPr>
              <a:t> follow rack awareness ( Cassandra or Hadoop will try to make sure at least one copy of data in another rack)</a:t>
            </a:r>
            <a:endParaRPr lang="en-CA" b="0" i="0" dirty="0"/>
          </a:p>
        </p:txBody>
      </p:sp>
      <p:sp>
        <p:nvSpPr>
          <p:cNvPr id="4" name="Slide Number Placeholder 3"/>
          <p:cNvSpPr>
            <a:spLocks noGrp="1"/>
          </p:cNvSpPr>
          <p:nvPr>
            <p:ph type="sldNum" sz="quarter" idx="5"/>
          </p:nvPr>
        </p:nvSpPr>
        <p:spPr/>
        <p:txBody>
          <a:bodyPr/>
          <a:lstStyle/>
          <a:p>
            <a:fld id="{1322229A-530B-EE43-AE1A-C0050531FB4F}" type="slidenum">
              <a:rPr lang="en-US" smtClean="0"/>
              <a:t>54</a:t>
            </a:fld>
            <a:endParaRPr lang="en-US"/>
          </a:p>
        </p:txBody>
      </p:sp>
    </p:spTree>
    <p:extLst>
      <p:ext uri="{BB962C8B-B14F-4D97-AF65-F5344CB8AC3E}">
        <p14:creationId xmlns:p14="http://schemas.microsoft.com/office/powerpoint/2010/main" val="19459353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Keyspaces are </a:t>
            </a:r>
            <a:r>
              <a:rPr lang="en-CA" dirty="0" err="1"/>
              <a:t>db</a:t>
            </a:r>
            <a:r>
              <a:rPr lang="en-CA" dirty="0"/>
              <a:t> </a:t>
            </a:r>
          </a:p>
          <a:p>
            <a:r>
              <a:rPr lang="en-CA" dirty="0"/>
              <a:t> </a:t>
            </a:r>
            <a:r>
              <a:rPr lang="en-CA" b="1" dirty="0"/>
              <a:t>in Cassandra tables are not replicated .keyspaces are replicated </a:t>
            </a:r>
            <a:r>
              <a:rPr lang="en-CA" dirty="0"/>
              <a:t>.when keyspaces are replicated it follows a strategy . That strategy follow a class name </a:t>
            </a:r>
          </a:p>
          <a:p>
            <a:r>
              <a:rPr lang="en-CA" dirty="0"/>
              <a:t>We have to say within the data center how many copies we want .Cassandra supports cross data center replication</a:t>
            </a:r>
          </a:p>
          <a:p>
            <a:endParaRPr lang="en-CA" b="1" dirty="0"/>
          </a:p>
          <a:p>
            <a:r>
              <a:rPr lang="en-CA" b="1" dirty="0"/>
              <a:t>Durable write : </a:t>
            </a:r>
            <a:r>
              <a:rPr lang="en-CA" b="0" dirty="0"/>
              <a:t>true : enable commit log writing. false : disable commit log writing .</a:t>
            </a:r>
          </a:p>
          <a:p>
            <a:r>
              <a:rPr lang="en-CA" b="0" dirty="0"/>
              <a:t>If the node crashes the commit log will help to retrieve the data (if durable_ write  is true) .if its false then the read and write will be faster but if the node fail then you can not retrieve it.</a:t>
            </a:r>
          </a:p>
          <a:p>
            <a:endParaRPr lang="en-CA" b="0" dirty="0"/>
          </a:p>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55</a:t>
            </a:fld>
            <a:endParaRPr lang="en-US"/>
          </a:p>
        </p:txBody>
      </p:sp>
    </p:spTree>
    <p:extLst>
      <p:ext uri="{BB962C8B-B14F-4D97-AF65-F5344CB8AC3E}">
        <p14:creationId xmlns:p14="http://schemas.microsoft.com/office/powerpoint/2010/main" val="6416854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First key is partition key then cluster key </a:t>
            </a:r>
          </a:p>
          <a:p>
            <a:r>
              <a:rPr lang="en-CA" dirty="0"/>
              <a:t>Within each partition it will be ordered by salary then name (for each salary will be ordered by name)</a:t>
            </a:r>
          </a:p>
          <a:p>
            <a:r>
              <a:rPr lang="en-CA" dirty="0" err="1"/>
              <a:t>Bloom_filter_fp_chance</a:t>
            </a:r>
            <a:r>
              <a:rPr lang="en-CA" dirty="0"/>
              <a:t> = 0.1 (its probability number )</a:t>
            </a:r>
          </a:p>
          <a:p>
            <a:endParaRPr lang="en-CA" dirty="0"/>
          </a:p>
          <a:p>
            <a:r>
              <a:rPr lang="en-CA" b="1" dirty="0"/>
              <a:t>caching </a:t>
            </a:r>
            <a:r>
              <a:rPr lang="en-CA" dirty="0"/>
              <a:t>= {'keys': 'ALL', '</a:t>
            </a:r>
            <a:r>
              <a:rPr lang="en-CA" dirty="0" err="1"/>
              <a:t>rows_per_partition</a:t>
            </a:r>
            <a:r>
              <a:rPr lang="en-CA" dirty="0"/>
              <a:t>': 'NONE’} : </a:t>
            </a:r>
            <a:r>
              <a:rPr lang="en-CA" b="1" dirty="0"/>
              <a:t>it caches the keys per partition </a:t>
            </a:r>
            <a:r>
              <a:rPr lang="en-CA" dirty="0"/>
              <a:t>? </a:t>
            </a:r>
            <a:r>
              <a:rPr lang="en-CA" b="1" dirty="0"/>
              <a:t>Its none </a:t>
            </a:r>
          </a:p>
          <a:p>
            <a:r>
              <a:rPr lang="en-CA" dirty="0"/>
              <a:t>comment = ‘’   : you put comment for this table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b="1" dirty="0"/>
              <a:t>compaction</a:t>
            </a:r>
            <a:r>
              <a:rPr lang="en-CA" dirty="0"/>
              <a:t> = {'class': 'org.apache.cassandra.db.compaction.SizeTieredCompactionStrategy', '</a:t>
            </a:r>
            <a:r>
              <a:rPr lang="en-CA" dirty="0" err="1"/>
              <a:t>max_threshold</a:t>
            </a:r>
            <a:r>
              <a:rPr lang="en-CA" dirty="0"/>
              <a:t>': '32', '</a:t>
            </a:r>
            <a:r>
              <a:rPr lang="en-CA" dirty="0" err="1"/>
              <a:t>min_threshold</a:t>
            </a:r>
            <a:r>
              <a:rPr lang="en-CA" dirty="0"/>
              <a:t>': '4’} </a:t>
            </a:r>
            <a:r>
              <a:rPr lang="en-CA" b="1" dirty="0"/>
              <a:t>Apply to </a:t>
            </a:r>
            <a:r>
              <a:rPr lang="en-CA" b="1" dirty="0" err="1"/>
              <a:t>sstable</a:t>
            </a:r>
            <a:r>
              <a:rPr lang="en-CA" b="1" dirty="0"/>
              <a:t> .</a:t>
            </a:r>
          </a:p>
          <a:p>
            <a:r>
              <a:rPr lang="en-CA" dirty="0"/>
              <a:t>It merger small SSTable to one large file and remove those small files so it makes it faster . 4 , 32 are number of </a:t>
            </a:r>
            <a:r>
              <a:rPr lang="en-CA" dirty="0" err="1"/>
              <a:t>sstable</a:t>
            </a:r>
            <a:endParaRPr lang="en-CA" dirty="0"/>
          </a:p>
          <a:p>
            <a:endParaRPr lang="en-CA" dirty="0"/>
          </a:p>
          <a:p>
            <a:r>
              <a:rPr lang="en-CA" dirty="0"/>
              <a:t>compression = {'</a:t>
            </a:r>
            <a:r>
              <a:rPr lang="en-CA" dirty="0" err="1"/>
              <a:t>chunk_length_in_kb</a:t>
            </a:r>
            <a:r>
              <a:rPr lang="en-CA" dirty="0"/>
              <a:t>': '64', 'class': 'org.apache.cassandra.io.compress.LZ4Compressor’}:</a:t>
            </a:r>
          </a:p>
          <a:p>
            <a:endParaRPr lang="en-CA" dirty="0"/>
          </a:p>
          <a:p>
            <a:r>
              <a:rPr lang="en-CA" dirty="0" err="1"/>
              <a:t>memtable_flush_period_in_ms</a:t>
            </a:r>
            <a:r>
              <a:rPr lang="en-CA" dirty="0"/>
              <a:t> = 0 : clear the </a:t>
            </a:r>
            <a:r>
              <a:rPr lang="en-CA" dirty="0" err="1"/>
              <a:t>memtble</a:t>
            </a:r>
            <a:r>
              <a:rPr lang="en-CA" dirty="0"/>
              <a:t> immediately (0) </a:t>
            </a:r>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59</a:t>
            </a:fld>
            <a:endParaRPr lang="en-US"/>
          </a:p>
        </p:txBody>
      </p:sp>
    </p:spTree>
    <p:extLst>
      <p:ext uri="{BB962C8B-B14F-4D97-AF65-F5344CB8AC3E}">
        <p14:creationId xmlns:p14="http://schemas.microsoft.com/office/powerpoint/2010/main" val="30062348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62</a:t>
            </a:fld>
            <a:endParaRPr lang="en-US"/>
          </a:p>
        </p:txBody>
      </p:sp>
    </p:spTree>
    <p:extLst>
      <p:ext uri="{BB962C8B-B14F-4D97-AF65-F5344CB8AC3E}">
        <p14:creationId xmlns:p14="http://schemas.microsoft.com/office/powerpoint/2010/main" val="2573466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Normalized is more efficient in terms of space required</a:t>
            </a:r>
          </a:p>
          <a:p>
            <a:r>
              <a:rPr lang="en-CA" dirty="0"/>
              <a:t>In terms of denormalization we do not have to do anything however in Normalization we split our data to different category</a:t>
            </a:r>
          </a:p>
          <a:p>
            <a:r>
              <a:rPr lang="en-CA" dirty="0"/>
              <a:t>Make each table independent from others however if you want to link it  make it as foreign key and make it primary key of another table</a:t>
            </a:r>
          </a:p>
          <a:p>
            <a:endParaRPr lang="en-CA" dirty="0"/>
          </a:p>
          <a:p>
            <a:r>
              <a:rPr lang="en-CA" dirty="0"/>
              <a:t>The purpose of normalization is to achieve redundancy.</a:t>
            </a:r>
          </a:p>
          <a:p>
            <a:r>
              <a:rPr lang="en-CA" dirty="0"/>
              <a:t>======================================================================================================================================</a:t>
            </a:r>
          </a:p>
          <a:p>
            <a:r>
              <a:rPr lang="en-CA" b="1" dirty="0"/>
              <a:t>Denormalization</a:t>
            </a:r>
            <a:r>
              <a:rPr lang="en-CA" dirty="0"/>
              <a:t> and duplication of data is a fact of life with </a:t>
            </a:r>
            <a:r>
              <a:rPr lang="en-CA" b="1" dirty="0"/>
              <a:t>Cassandra</a:t>
            </a:r>
            <a:r>
              <a:rPr lang="en-CA" dirty="0"/>
              <a:t>. Don't be afraid of it. Disk space is generally the cheapest resource (compared to CPU, memory, disk IOPs, or network), and </a:t>
            </a:r>
            <a:r>
              <a:rPr lang="en-CA" b="1" dirty="0"/>
              <a:t>Cassandra</a:t>
            </a:r>
            <a:r>
              <a:rPr lang="en-CA" dirty="0"/>
              <a:t> is architected around that fact. In order to get the most efficient reads, you often need to duplicate data.</a:t>
            </a:r>
          </a:p>
        </p:txBody>
      </p:sp>
      <p:sp>
        <p:nvSpPr>
          <p:cNvPr id="4" name="Slide Number Placeholder 3"/>
          <p:cNvSpPr>
            <a:spLocks noGrp="1"/>
          </p:cNvSpPr>
          <p:nvPr>
            <p:ph type="sldNum" sz="quarter" idx="5"/>
          </p:nvPr>
        </p:nvSpPr>
        <p:spPr/>
        <p:txBody>
          <a:bodyPr/>
          <a:lstStyle/>
          <a:p>
            <a:fld id="{1322229A-530B-EE43-AE1A-C0050531FB4F}" type="slidenum">
              <a:rPr lang="en-US" smtClean="0"/>
              <a:t>6</a:t>
            </a:fld>
            <a:endParaRPr lang="en-US"/>
          </a:p>
        </p:txBody>
      </p:sp>
    </p:spTree>
    <p:extLst>
      <p:ext uri="{BB962C8B-B14F-4D97-AF65-F5344CB8AC3E}">
        <p14:creationId xmlns:p14="http://schemas.microsoft.com/office/powerpoint/2010/main" val="8822969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Clustering key orders data based on partition key</a:t>
            </a:r>
          </a:p>
        </p:txBody>
      </p:sp>
      <p:sp>
        <p:nvSpPr>
          <p:cNvPr id="4" name="Slide Number Placeholder 3"/>
          <p:cNvSpPr>
            <a:spLocks noGrp="1"/>
          </p:cNvSpPr>
          <p:nvPr>
            <p:ph type="sldNum" sz="quarter" idx="5"/>
          </p:nvPr>
        </p:nvSpPr>
        <p:spPr/>
        <p:txBody>
          <a:bodyPr/>
          <a:lstStyle/>
          <a:p>
            <a:fld id="{1322229A-530B-EE43-AE1A-C0050531FB4F}" type="slidenum">
              <a:rPr lang="en-US" smtClean="0"/>
              <a:t>63</a:t>
            </a:fld>
            <a:endParaRPr lang="en-US"/>
          </a:p>
        </p:txBody>
      </p:sp>
    </p:spTree>
    <p:extLst>
      <p:ext uri="{BB962C8B-B14F-4D97-AF65-F5344CB8AC3E}">
        <p14:creationId xmlns:p14="http://schemas.microsoft.com/office/powerpoint/2010/main" val="31199438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AND HR ARE DIFFERENT PARTITION</a:t>
            </a:r>
          </a:p>
        </p:txBody>
      </p:sp>
      <p:sp>
        <p:nvSpPr>
          <p:cNvPr id="4" name="Slide Number Placeholder 3"/>
          <p:cNvSpPr>
            <a:spLocks noGrp="1"/>
          </p:cNvSpPr>
          <p:nvPr>
            <p:ph type="sldNum" sz="quarter" idx="5"/>
          </p:nvPr>
        </p:nvSpPr>
        <p:spPr/>
        <p:txBody>
          <a:bodyPr/>
          <a:lstStyle/>
          <a:p>
            <a:fld id="{1322229A-530B-EE43-AE1A-C0050531FB4F}" type="slidenum">
              <a:rPr lang="en-US" smtClean="0"/>
              <a:t>64</a:t>
            </a:fld>
            <a:endParaRPr lang="en-US"/>
          </a:p>
        </p:txBody>
      </p:sp>
    </p:spTree>
    <p:extLst>
      <p:ext uri="{BB962C8B-B14F-4D97-AF65-F5344CB8AC3E}">
        <p14:creationId xmlns:p14="http://schemas.microsoft.com/office/powerpoint/2010/main" val="11619274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65</a:t>
            </a:fld>
            <a:endParaRPr lang="en-US"/>
          </a:p>
        </p:txBody>
      </p:sp>
    </p:spTree>
    <p:extLst>
      <p:ext uri="{BB962C8B-B14F-4D97-AF65-F5344CB8AC3E}">
        <p14:creationId xmlns:p14="http://schemas.microsoft.com/office/powerpoint/2010/main" val="2623175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p>
          <a:p>
            <a:r>
              <a:rPr lang="en-US" dirty="0"/>
              <a:t>create</a:t>
            </a:r>
            <a:r>
              <a:rPr lang="en-US" baseline="0" dirty="0"/>
              <a:t> table </a:t>
            </a:r>
            <a:r>
              <a:rPr lang="en-US" baseline="0" dirty="0" err="1"/>
              <a:t>tweets_count</a:t>
            </a:r>
            <a:r>
              <a:rPr lang="en-US" baseline="0" dirty="0"/>
              <a:t> (user </a:t>
            </a:r>
            <a:r>
              <a:rPr lang="en-US" baseline="0" dirty="0" err="1"/>
              <a:t>varchar</a:t>
            </a:r>
            <a:r>
              <a:rPr lang="en-US" baseline="0" dirty="0"/>
              <a:t> PRIMARY KEY, tweets counter);</a:t>
            </a:r>
          </a:p>
          <a:p>
            <a:r>
              <a:rPr lang="en-US" baseline="0" dirty="0"/>
              <a:t>update table </a:t>
            </a:r>
            <a:r>
              <a:rPr lang="en-US" baseline="0" dirty="0" err="1"/>
              <a:t>tweets_count</a:t>
            </a:r>
            <a:r>
              <a:rPr lang="en-US" baseline="0" dirty="0"/>
              <a:t> set tweets = tweets + 20 where user = ‘</a:t>
            </a:r>
            <a:r>
              <a:rPr lang="en-US" baseline="0" dirty="0" err="1"/>
              <a:t>xyz_user</a:t>
            </a:r>
            <a:r>
              <a:rPr lang="en-US" baseline="0" dirty="0"/>
              <a:t>’;</a:t>
            </a:r>
          </a:p>
          <a:p>
            <a:r>
              <a:rPr lang="en-US" baseline="0" dirty="0"/>
              <a:t>When you want to keep the sequence you use counter .Only in Cassandra not in SQL</a:t>
            </a:r>
            <a:endParaRPr lang="en-US" dirty="0"/>
          </a:p>
        </p:txBody>
      </p:sp>
      <p:sp>
        <p:nvSpPr>
          <p:cNvPr id="4" name="Slide Number Placeholder 3"/>
          <p:cNvSpPr>
            <a:spLocks noGrp="1"/>
          </p:cNvSpPr>
          <p:nvPr>
            <p:ph type="sldNum" sz="quarter" idx="10"/>
          </p:nvPr>
        </p:nvSpPr>
        <p:spPr/>
        <p:txBody>
          <a:bodyPr/>
          <a:lstStyle/>
          <a:p>
            <a:fld id="{FDA9340B-C14A-9941-9D45-7FAABD705E7B}" type="slidenum">
              <a:rPr lang="en-US" smtClean="0"/>
              <a:t>66</a:t>
            </a:fld>
            <a:endParaRPr lang="en-US"/>
          </a:p>
        </p:txBody>
      </p:sp>
    </p:spTree>
    <p:extLst>
      <p:ext uri="{BB962C8B-B14F-4D97-AF65-F5344CB8AC3E}">
        <p14:creationId xmlns:p14="http://schemas.microsoft.com/office/powerpoint/2010/main" val="522952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68</a:t>
            </a:fld>
            <a:endParaRPr lang="en-US"/>
          </a:p>
        </p:txBody>
      </p:sp>
    </p:spTree>
    <p:extLst>
      <p:ext uri="{BB962C8B-B14F-4D97-AF65-F5344CB8AC3E}">
        <p14:creationId xmlns:p14="http://schemas.microsoft.com/office/powerpoint/2010/main" val="847945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FDA9340B-C14A-9941-9D45-7FAABD705E7B}" type="slidenum">
              <a:rPr lang="en-US" smtClean="0"/>
              <a:t>69</a:t>
            </a:fld>
            <a:endParaRPr lang="en-US"/>
          </a:p>
        </p:txBody>
      </p:sp>
    </p:spTree>
    <p:extLst>
      <p:ext uri="{BB962C8B-B14F-4D97-AF65-F5344CB8AC3E}">
        <p14:creationId xmlns:p14="http://schemas.microsoft.com/office/powerpoint/2010/main" val="30691185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Query Immediately</a:t>
            </a:r>
          </a:p>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70</a:t>
            </a:fld>
            <a:endParaRPr lang="en-US"/>
          </a:p>
        </p:txBody>
      </p:sp>
    </p:spTree>
    <p:extLst>
      <p:ext uri="{BB962C8B-B14F-4D97-AF65-F5344CB8AC3E}">
        <p14:creationId xmlns:p14="http://schemas.microsoft.com/office/powerpoint/2010/main" val="9099975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A9340B-C14A-9941-9D45-7FAABD705E7B}" type="slidenum">
              <a:rPr lang="en-US" smtClean="0"/>
              <a:t>74</a:t>
            </a:fld>
            <a:endParaRPr lang="en-US"/>
          </a:p>
        </p:txBody>
      </p:sp>
    </p:spTree>
    <p:extLst>
      <p:ext uri="{BB962C8B-B14F-4D97-AF65-F5344CB8AC3E}">
        <p14:creationId xmlns:p14="http://schemas.microsoft.com/office/powerpoint/2010/main" val="4010790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Sharding</a:t>
            </a:r>
            <a:r>
              <a:rPr lang="en-CA" dirty="0"/>
              <a:t> is a method of splitting and storing a single logical dataset in multiple </a:t>
            </a:r>
            <a:r>
              <a:rPr lang="en-CA" b="1" dirty="0"/>
              <a:t>databases</a:t>
            </a:r>
            <a:r>
              <a:rPr lang="en-CA" dirty="0"/>
              <a:t>.</a:t>
            </a:r>
          </a:p>
        </p:txBody>
      </p:sp>
      <p:sp>
        <p:nvSpPr>
          <p:cNvPr id="4" name="Slide Number Placeholder 3"/>
          <p:cNvSpPr>
            <a:spLocks noGrp="1"/>
          </p:cNvSpPr>
          <p:nvPr>
            <p:ph type="sldNum" sz="quarter" idx="5"/>
          </p:nvPr>
        </p:nvSpPr>
        <p:spPr/>
        <p:txBody>
          <a:bodyPr/>
          <a:lstStyle/>
          <a:p>
            <a:fld id="{1322229A-530B-EE43-AE1A-C0050531FB4F}" type="slidenum">
              <a:rPr lang="en-US" smtClean="0"/>
              <a:t>7</a:t>
            </a:fld>
            <a:endParaRPr lang="en-US"/>
          </a:p>
        </p:txBody>
      </p:sp>
    </p:spTree>
    <p:extLst>
      <p:ext uri="{BB962C8B-B14F-4D97-AF65-F5344CB8AC3E}">
        <p14:creationId xmlns:p14="http://schemas.microsoft.com/office/powerpoint/2010/main" val="3933523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choose different DB ?</a:t>
            </a:r>
          </a:p>
          <a:p>
            <a:endParaRPr lang="en-US" dirty="0"/>
          </a:p>
          <a:p>
            <a:r>
              <a:rPr lang="en-US" dirty="0"/>
              <a:t>The</a:t>
            </a:r>
            <a:r>
              <a:rPr lang="en-US" baseline="0" dirty="0"/>
              <a:t> CAP Theorem states that all the 3 attributes cannot be met for a highly distributed system. A choice has to be met to achieve a balance of 2 out of these 3 attributes. RDBMS’ achieve CA. Cassandra achieves AP while MongoDB &amp; HBase achieve CP.</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Times New Roman" panose="02020603050405020304" pitchFamily="18" charset="0"/>
                <a:cs typeface="Times New Roman" panose="02020603050405020304" pitchFamily="18" charset="0"/>
              </a:rPr>
              <a:t>Consistency </a:t>
            </a:r>
            <a:r>
              <a:rPr lang="en-US" b="0" dirty="0">
                <a:latin typeface="Times New Roman" panose="02020603050405020304" pitchFamily="18" charset="0"/>
                <a:cs typeface="Times New Roman" panose="02020603050405020304" pitchFamily="18" charset="0"/>
              </a:rPr>
              <a:t>: is when query the data you always receive the same data .(assume we do not update) .same data for employee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Times New Roman" panose="02020603050405020304" pitchFamily="18" charset="0"/>
                <a:cs typeface="Times New Roman" panose="02020603050405020304" pitchFamily="18" charset="0"/>
              </a:rPr>
              <a:t>Availability </a:t>
            </a:r>
            <a:r>
              <a:rPr lang="en-US" b="0" dirty="0">
                <a:latin typeface="Times New Roman" panose="02020603050405020304" pitchFamily="18" charset="0"/>
                <a:cs typeface="Times New Roman" panose="02020603050405020304" pitchFamily="18" charset="0"/>
              </a:rPr>
              <a:t>: your data never ever lost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Times New Roman" panose="02020603050405020304" pitchFamily="18" charset="0"/>
                <a:cs typeface="Times New Roman" panose="02020603050405020304" pitchFamily="18" charset="0"/>
              </a:rPr>
              <a:t>Partition tolerance: </a:t>
            </a:r>
            <a:r>
              <a:rPr lang="en-US" dirty="0">
                <a:latin typeface="Times New Roman" panose="02020603050405020304" pitchFamily="18" charset="0"/>
                <a:cs typeface="Times New Roman" panose="02020603050405020304" pitchFamily="18" charset="0"/>
              </a:rPr>
              <a:t>your data can be partitioned and stored as one single table something like Hive .We had partition directory then we did select * regardless of where the data is which give us all the data</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latin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Times New Roman" panose="02020603050405020304" pitchFamily="18" charset="0"/>
                <a:cs typeface="Times New Roman" panose="02020603050405020304" pitchFamily="18" charset="0"/>
              </a:rPr>
              <a:t>Casandra is eventual consistent</a:t>
            </a:r>
          </a:p>
          <a:p>
            <a:endParaRPr lang="en-US" dirty="0"/>
          </a:p>
        </p:txBody>
      </p:sp>
      <p:sp>
        <p:nvSpPr>
          <p:cNvPr id="4" name="Slide Number Placeholder 3"/>
          <p:cNvSpPr>
            <a:spLocks noGrp="1"/>
          </p:cNvSpPr>
          <p:nvPr>
            <p:ph type="sldNum" sz="quarter" idx="10"/>
          </p:nvPr>
        </p:nvSpPr>
        <p:spPr/>
        <p:txBody>
          <a:bodyPr/>
          <a:lstStyle/>
          <a:p>
            <a:fld id="{FDA9340B-C14A-9941-9D45-7FAABD705E7B}" type="slidenum">
              <a:rPr lang="en-US" smtClean="0"/>
              <a:t>8</a:t>
            </a:fld>
            <a:endParaRPr lang="en-US"/>
          </a:p>
        </p:txBody>
      </p:sp>
    </p:spTree>
    <p:extLst>
      <p:ext uri="{BB962C8B-B14F-4D97-AF65-F5344CB8AC3E}">
        <p14:creationId xmlns:p14="http://schemas.microsoft.com/office/powerpoint/2010/main" val="2992328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4325" indent="-224325">
              <a:buAutoNum type="arabicPeriod"/>
            </a:pPr>
            <a:r>
              <a:rPr lang="en-US" b="1" dirty="0"/>
              <a:t>Distributed –</a:t>
            </a:r>
            <a:r>
              <a:rPr lang="en-US" dirty="0"/>
              <a:t> The database spans across multiple</a:t>
            </a:r>
            <a:r>
              <a:rPr lang="en-US" baseline="0" dirty="0"/>
              <a:t> nodes in a cluster</a:t>
            </a:r>
          </a:p>
          <a:p>
            <a:pPr marL="224325" indent="-224325">
              <a:buAutoNum type="arabicPeriod"/>
            </a:pPr>
            <a:r>
              <a:rPr lang="en-US" b="1" baseline="0" dirty="0"/>
              <a:t>Decentralized </a:t>
            </a:r>
            <a:r>
              <a:rPr lang="en-US" baseline="0" dirty="0"/>
              <a:t>– No master-slave cluster configuration. All nodes are equal.</a:t>
            </a:r>
          </a:p>
          <a:p>
            <a:pPr marL="224325" indent="-224325">
              <a:buAutoNum type="arabicPeriod"/>
            </a:pPr>
            <a:r>
              <a:rPr lang="en-US" b="1" baseline="0" dirty="0"/>
              <a:t>Eventually Consistent </a:t>
            </a:r>
            <a:r>
              <a:rPr lang="en-US" baseline="0" dirty="0"/>
              <a:t>– Cassandra is an AP system (see CAP Theorem). However, the database eventually corrects itself so that consistency is achieved over a</a:t>
            </a:r>
            <a:r>
              <a:rPr lang="en-US" b="1" baseline="0" dirty="0"/>
              <a:t> period of time.</a:t>
            </a:r>
          </a:p>
          <a:p>
            <a:pPr marL="224325" indent="-224325">
              <a:buAutoNum type="arabicPeriod"/>
            </a:pPr>
            <a:r>
              <a:rPr lang="en-US" b="1" baseline="0" dirty="0"/>
              <a:t>Fault Tolerant </a:t>
            </a:r>
            <a:r>
              <a:rPr lang="en-US" baseline="0" dirty="0"/>
              <a:t>– Replication of data across nodes ensures fault tolerance</a:t>
            </a:r>
          </a:p>
          <a:p>
            <a:pPr marL="224325" indent="-224325">
              <a:buAutoNum type="arabicPeriod"/>
            </a:pPr>
            <a:r>
              <a:rPr lang="en-US" b="1" baseline="0" dirty="0"/>
              <a:t>Linearly Scalable –</a:t>
            </a:r>
            <a:r>
              <a:rPr lang="en-US" baseline="0" dirty="0"/>
              <a:t> Addition of nodes (horizontal scaling) has no effect on the performance of existing nodes.  </a:t>
            </a:r>
          </a:p>
          <a:p>
            <a:pPr marL="224325" indent="-224325">
              <a:buAutoNum type="arabicPeriod"/>
            </a:pPr>
            <a:r>
              <a:rPr lang="en-US" b="1" baseline="0" dirty="0"/>
              <a:t>Column Oriented</a:t>
            </a:r>
            <a:r>
              <a:rPr lang="en-US" b="0" baseline="0" dirty="0"/>
              <a:t> – </a:t>
            </a:r>
            <a:r>
              <a:rPr lang="en-US" baseline="0" dirty="0"/>
              <a:t>This is a column-oriented database. The user/application may add columns as it wants to, and each row can have a different set of columns (key-value pairs). It does not provide any relational integrity. It is up to the application developer to perform relation management.</a:t>
            </a:r>
          </a:p>
        </p:txBody>
      </p:sp>
      <p:sp>
        <p:nvSpPr>
          <p:cNvPr id="4" name="Slide Number Placeholder 3"/>
          <p:cNvSpPr>
            <a:spLocks noGrp="1"/>
          </p:cNvSpPr>
          <p:nvPr>
            <p:ph type="sldNum" sz="quarter" idx="10"/>
          </p:nvPr>
        </p:nvSpPr>
        <p:spPr/>
        <p:txBody>
          <a:bodyPr/>
          <a:lstStyle/>
          <a:p>
            <a:fld id="{FDA9340B-C14A-9941-9D45-7FAABD705E7B}" type="slidenum">
              <a:rPr lang="en-US" smtClean="0"/>
              <a:t>9</a:t>
            </a:fld>
            <a:endParaRPr lang="en-US"/>
          </a:p>
        </p:txBody>
      </p:sp>
    </p:spTree>
    <p:extLst>
      <p:ext uri="{BB962C8B-B14F-4D97-AF65-F5344CB8AC3E}">
        <p14:creationId xmlns:p14="http://schemas.microsoft.com/office/powerpoint/2010/main" val="1510483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Keyspace is similar to DB .</a:t>
            </a:r>
          </a:p>
          <a:p>
            <a:pPr marL="0" indent="0">
              <a:buNone/>
            </a:pPr>
            <a:r>
              <a:rPr lang="en-US" dirty="0"/>
              <a:t>Another name for Table is Column name .Each table has </a:t>
            </a:r>
            <a:r>
              <a:rPr lang="en-US" b="1" dirty="0"/>
              <a:t>records</a:t>
            </a:r>
            <a:r>
              <a:rPr lang="en-US" dirty="0"/>
              <a:t> (column name (email)  and </a:t>
            </a:r>
            <a:r>
              <a:rPr lang="en-US" b="1" dirty="0"/>
              <a:t>value(</a:t>
            </a:r>
            <a:r>
              <a:rPr lang="en-US" dirty="0"/>
              <a:t>abc@d.com) )</a:t>
            </a:r>
          </a:p>
          <a:p>
            <a:pPr marL="0" indent="0">
              <a:buNone/>
            </a:pPr>
            <a:endParaRPr lang="en-US" dirty="0"/>
          </a:p>
          <a:p>
            <a:pPr marL="0" indent="0">
              <a:buNone/>
            </a:pPr>
            <a:r>
              <a:rPr lang="en-US" dirty="0"/>
              <a:t>Column 1 value 1 or Column 2 value 2  or Column 3 value 3  are cells</a:t>
            </a:r>
          </a:p>
          <a:p>
            <a:pPr marL="224325" indent="-224325">
              <a:buAutoNum type="arabicPeriod"/>
            </a:pPr>
            <a:r>
              <a:rPr lang="en-US" dirty="0"/>
              <a:t>Cells are sorted by their names</a:t>
            </a:r>
            <a:r>
              <a:rPr lang="en-US" baseline="0" dirty="0"/>
              <a:t> within a partition. (email first then passwd then username)</a:t>
            </a:r>
          </a:p>
          <a:p>
            <a:pPr marL="224325" indent="-224325">
              <a:buAutoNum type="arabicPeriod"/>
            </a:pPr>
            <a:r>
              <a:rPr lang="en-US" b="1" baseline="0" dirty="0"/>
              <a:t>Cassandra does not support relations among tables to ensure high read performance. </a:t>
            </a:r>
            <a:r>
              <a:rPr lang="en-US" baseline="0" dirty="0"/>
              <a:t>Hence data de-normalization is required.</a:t>
            </a:r>
          </a:p>
          <a:p>
            <a:pPr marL="224325" indent="-224325">
              <a:buAutoNum type="arabicPeriod"/>
            </a:pPr>
            <a:r>
              <a:rPr lang="en-US" dirty="0"/>
              <a:t>Partitions are distributed across nodes in the cluster</a:t>
            </a:r>
            <a:r>
              <a:rPr lang="en-US" baseline="0" dirty="0"/>
              <a:t> ensuring auto-</a:t>
            </a:r>
            <a:r>
              <a:rPr lang="en-US" baseline="0" dirty="0" err="1"/>
              <a:t>sharding</a:t>
            </a:r>
            <a:r>
              <a:rPr lang="en-US" baseline="0" dirty="0"/>
              <a:t>.</a:t>
            </a:r>
            <a:endParaRPr lang="en-US" dirty="0"/>
          </a:p>
        </p:txBody>
      </p:sp>
      <p:sp>
        <p:nvSpPr>
          <p:cNvPr id="4" name="Slide Number Placeholder 3"/>
          <p:cNvSpPr>
            <a:spLocks noGrp="1"/>
          </p:cNvSpPr>
          <p:nvPr>
            <p:ph type="sldNum" sz="quarter" idx="10"/>
          </p:nvPr>
        </p:nvSpPr>
        <p:spPr/>
        <p:txBody>
          <a:bodyPr/>
          <a:lstStyle/>
          <a:p>
            <a:fld id="{FDA9340B-C14A-9941-9D45-7FAABD705E7B}" type="slidenum">
              <a:rPr lang="en-US" smtClean="0"/>
              <a:t>10</a:t>
            </a:fld>
            <a:endParaRPr lang="en-US"/>
          </a:p>
        </p:txBody>
      </p:sp>
    </p:spTree>
    <p:extLst>
      <p:ext uri="{BB962C8B-B14F-4D97-AF65-F5344CB8AC3E}">
        <p14:creationId xmlns:p14="http://schemas.microsoft.com/office/powerpoint/2010/main" val="661469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Key column </a:t>
            </a:r>
            <a:r>
              <a:rPr lang="en-US" baseline="0" dirty="0"/>
              <a:t>is essentially is a column which uniquely identify the record. Sometimes is a column or combination of column .Primary key could be one column or multiple column .</a:t>
            </a:r>
            <a:endParaRPr lang="en-US" b="0" baseline="0" dirty="0"/>
          </a:p>
          <a:p>
            <a:pPr marL="224325" marR="0" lvl="0" indent="-224325" algn="l" defTabSz="457200" rtl="0" eaLnBrk="1" fontAlgn="auto" latinLnBrk="0" hangingPunct="1">
              <a:lnSpc>
                <a:spcPct val="100000"/>
              </a:lnSpc>
              <a:spcBef>
                <a:spcPts val="0"/>
              </a:spcBef>
              <a:spcAft>
                <a:spcPts val="0"/>
              </a:spcAft>
              <a:buClrTx/>
              <a:buSzTx/>
              <a:buFontTx/>
              <a:buAutoNum type="arabicPeriod"/>
              <a:tabLst/>
              <a:defRPr/>
            </a:pPr>
            <a:endParaRPr lang="en-US" b="1" dirty="0"/>
          </a:p>
          <a:p>
            <a:pPr marL="224325" indent="-224325">
              <a:buAutoNum type="arabicPeriod"/>
            </a:pPr>
            <a:r>
              <a:rPr lang="en-US" b="1" dirty="0"/>
              <a:t>Primary Key – </a:t>
            </a:r>
            <a:r>
              <a:rPr lang="en-US" dirty="0"/>
              <a:t>Same as RDBMS primary key . One of the key column .Primary key could be a composite key (</a:t>
            </a:r>
            <a:r>
              <a:rPr lang="en-CA" dirty="0"/>
              <a:t>A primary key, also called a primary keyword, is a key in a relational database that is unique for each record. It is a unique identifier, such as a driver license number, telephone number (including area code), or vehicle identification number (VIN).)</a:t>
            </a:r>
          </a:p>
          <a:p>
            <a:pPr marL="224325" indent="-224325">
              <a:buAutoNum type="arabicPeriod"/>
            </a:pPr>
            <a:r>
              <a:rPr lang="en-US" sz="1200" b="1" kern="1200" dirty="0">
                <a:solidFill>
                  <a:schemeClr val="tx1"/>
                </a:solidFill>
                <a:latin typeface="+mn-lt"/>
                <a:ea typeface="+mn-ea"/>
                <a:cs typeface="+mn-cs"/>
              </a:rPr>
              <a:t>Composite</a:t>
            </a:r>
            <a:r>
              <a:rPr lang="en-US" b="1" baseline="0" dirty="0"/>
              <a:t> Key – </a:t>
            </a:r>
            <a:r>
              <a:rPr lang="en-US" baseline="0" dirty="0"/>
              <a:t>Same as RDBMS composite key .(sometimes its not possible to identify your record .So in this case it is important to use combination of columns to uniquely identify the </a:t>
            </a:r>
            <a:r>
              <a:rPr lang="en-US" baseline="0" dirty="0" err="1"/>
              <a:t>records.for</a:t>
            </a:r>
            <a:r>
              <a:rPr lang="en-US" baseline="0" dirty="0"/>
              <a:t> example sometimes the department name and location become key column .</a:t>
            </a:r>
          </a:p>
          <a:p>
            <a:pPr marL="224325" indent="-224325">
              <a:buAutoNum type="arabicPeriod"/>
            </a:pPr>
            <a:r>
              <a:rPr lang="en-US" b="1" baseline="0" dirty="0"/>
              <a:t>Partition/Row Key – </a:t>
            </a:r>
            <a:r>
              <a:rPr lang="en-US" baseline="0" dirty="0"/>
              <a:t>The first column mentioned in the primary key acts as the partition key. Data is partitioned based on this key. All the data for a particular partition resides on the same node of the cluster. Composite partition key may also be specified while defining a table. Partition is a physical directory which data is stored.</a:t>
            </a:r>
          </a:p>
          <a:p>
            <a:pPr marL="224325" indent="-224325">
              <a:buAutoNum type="arabicPeriod"/>
            </a:pPr>
            <a:r>
              <a:rPr lang="en-US" b="1" baseline="0" dirty="0"/>
              <a:t>Clustering Key </a:t>
            </a:r>
            <a:r>
              <a:rPr lang="en-US" baseline="0" dirty="0"/>
              <a:t>– The remaining columns in the primary key act as the clustering key. This key determines how the data within a particular partition will be sorted. </a:t>
            </a:r>
          </a:p>
          <a:p>
            <a:endParaRPr lang="en-US" baseline="0" dirty="0"/>
          </a:p>
          <a:p>
            <a:r>
              <a:rPr lang="en-US" baseline="0" dirty="0"/>
              <a:t>If there is no more than one column then your primary and partition key are same.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FDA9340B-C14A-9941-9D45-7FAABD705E7B}" type="slidenum">
              <a:rPr lang="en-US" smtClean="0"/>
              <a:t>11</a:t>
            </a:fld>
            <a:endParaRPr lang="en-US"/>
          </a:p>
        </p:txBody>
      </p:sp>
    </p:spTree>
    <p:extLst>
      <p:ext uri="{BB962C8B-B14F-4D97-AF65-F5344CB8AC3E}">
        <p14:creationId xmlns:p14="http://schemas.microsoft.com/office/powerpoint/2010/main" val="2683000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EAD7E637-908A-8743-BADD-46FD40A9E9DE}"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680E15-51C8-D242-AD5C-A597EA95184D}" type="slidenum">
              <a:rPr lang="en-US" smtClean="0"/>
              <a:t>‹#›</a:t>
            </a:fld>
            <a:endParaRPr lang="en-US"/>
          </a:p>
        </p:txBody>
      </p:sp>
    </p:spTree>
    <p:extLst>
      <p:ext uri="{BB962C8B-B14F-4D97-AF65-F5344CB8AC3E}">
        <p14:creationId xmlns:p14="http://schemas.microsoft.com/office/powerpoint/2010/main" val="1444688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D7E637-908A-8743-BADD-46FD40A9E9DE}"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680E15-51C8-D242-AD5C-A597EA95184D}" type="slidenum">
              <a:rPr lang="en-US" smtClean="0"/>
              <a:t>‹#›</a:t>
            </a:fld>
            <a:endParaRPr lang="en-US"/>
          </a:p>
        </p:txBody>
      </p:sp>
    </p:spTree>
    <p:extLst>
      <p:ext uri="{BB962C8B-B14F-4D97-AF65-F5344CB8AC3E}">
        <p14:creationId xmlns:p14="http://schemas.microsoft.com/office/powerpoint/2010/main" val="201717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D7E637-908A-8743-BADD-46FD40A9E9DE}"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680E15-51C8-D242-AD5C-A597EA95184D}" type="slidenum">
              <a:rPr lang="en-US" smtClean="0"/>
              <a:t>‹#›</a:t>
            </a:fld>
            <a:endParaRPr lang="en-US"/>
          </a:p>
        </p:txBody>
      </p:sp>
    </p:spTree>
    <p:extLst>
      <p:ext uri="{BB962C8B-B14F-4D97-AF65-F5344CB8AC3E}">
        <p14:creationId xmlns:p14="http://schemas.microsoft.com/office/powerpoint/2010/main" val="198158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D7E637-908A-8743-BADD-46FD40A9E9DE}"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680E15-51C8-D242-AD5C-A597EA95184D}" type="slidenum">
              <a:rPr lang="en-US" smtClean="0"/>
              <a:t>‹#›</a:t>
            </a:fld>
            <a:endParaRPr lang="en-US"/>
          </a:p>
        </p:txBody>
      </p:sp>
    </p:spTree>
    <p:extLst>
      <p:ext uri="{BB962C8B-B14F-4D97-AF65-F5344CB8AC3E}">
        <p14:creationId xmlns:p14="http://schemas.microsoft.com/office/powerpoint/2010/main" val="3158721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AD7E637-908A-8743-BADD-46FD40A9E9DE}"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680E15-51C8-D242-AD5C-A597EA95184D}" type="slidenum">
              <a:rPr lang="en-US" smtClean="0"/>
              <a:t>‹#›</a:t>
            </a:fld>
            <a:endParaRPr lang="en-US"/>
          </a:p>
        </p:txBody>
      </p:sp>
    </p:spTree>
    <p:extLst>
      <p:ext uri="{BB962C8B-B14F-4D97-AF65-F5344CB8AC3E}">
        <p14:creationId xmlns:p14="http://schemas.microsoft.com/office/powerpoint/2010/main" val="3240458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EAD7E637-908A-8743-BADD-46FD40A9E9DE}" type="datetimeFigureOut">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680E15-51C8-D242-AD5C-A597EA95184D}" type="slidenum">
              <a:rPr lang="en-US" smtClean="0"/>
              <a:t>‹#›</a:t>
            </a:fld>
            <a:endParaRPr lang="en-US"/>
          </a:p>
        </p:txBody>
      </p:sp>
    </p:spTree>
    <p:extLst>
      <p:ext uri="{BB962C8B-B14F-4D97-AF65-F5344CB8AC3E}">
        <p14:creationId xmlns:p14="http://schemas.microsoft.com/office/powerpoint/2010/main" val="810166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EAD7E637-908A-8743-BADD-46FD40A9E9DE}" type="datetimeFigureOut">
              <a:rPr lang="en-US" smtClean="0"/>
              <a:t>12/16/2021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680E15-51C8-D242-AD5C-A597EA95184D}" type="slidenum">
              <a:rPr lang="en-US" smtClean="0"/>
              <a:t>‹#›</a:t>
            </a:fld>
            <a:endParaRPr lang="en-US"/>
          </a:p>
        </p:txBody>
      </p:sp>
    </p:spTree>
    <p:extLst>
      <p:ext uri="{BB962C8B-B14F-4D97-AF65-F5344CB8AC3E}">
        <p14:creationId xmlns:p14="http://schemas.microsoft.com/office/powerpoint/2010/main" val="1914365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EAD7E637-908A-8743-BADD-46FD40A9E9DE}" type="datetimeFigureOut">
              <a:rPr lang="en-US" smtClean="0"/>
              <a:t>12/16/2021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680E15-51C8-D242-AD5C-A597EA95184D}" type="slidenum">
              <a:rPr lang="en-US" smtClean="0"/>
              <a:t>‹#›</a:t>
            </a:fld>
            <a:endParaRPr lang="en-US"/>
          </a:p>
        </p:txBody>
      </p:sp>
    </p:spTree>
    <p:extLst>
      <p:ext uri="{BB962C8B-B14F-4D97-AF65-F5344CB8AC3E}">
        <p14:creationId xmlns:p14="http://schemas.microsoft.com/office/powerpoint/2010/main" val="2133243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D7E637-908A-8743-BADD-46FD40A9E9DE}" type="datetimeFigureOut">
              <a:rPr lang="en-US" smtClean="0"/>
              <a:t>12/16/2021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680E15-51C8-D242-AD5C-A597EA95184D}" type="slidenum">
              <a:rPr lang="en-US" smtClean="0"/>
              <a:t>‹#›</a:t>
            </a:fld>
            <a:endParaRPr lang="en-US"/>
          </a:p>
        </p:txBody>
      </p:sp>
    </p:spTree>
    <p:extLst>
      <p:ext uri="{BB962C8B-B14F-4D97-AF65-F5344CB8AC3E}">
        <p14:creationId xmlns:p14="http://schemas.microsoft.com/office/powerpoint/2010/main" val="1601241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AD7E637-908A-8743-BADD-46FD40A9E9DE}" type="datetimeFigureOut">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680E15-51C8-D242-AD5C-A597EA95184D}" type="slidenum">
              <a:rPr lang="en-US" smtClean="0"/>
              <a:t>‹#›</a:t>
            </a:fld>
            <a:endParaRPr lang="en-US"/>
          </a:p>
        </p:txBody>
      </p:sp>
    </p:spTree>
    <p:extLst>
      <p:ext uri="{BB962C8B-B14F-4D97-AF65-F5344CB8AC3E}">
        <p14:creationId xmlns:p14="http://schemas.microsoft.com/office/powerpoint/2010/main" val="2747458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AD7E637-908A-8743-BADD-46FD40A9E9DE}" type="datetimeFigureOut">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680E15-51C8-D242-AD5C-A597EA95184D}" type="slidenum">
              <a:rPr lang="en-US" smtClean="0"/>
              <a:t>‹#›</a:t>
            </a:fld>
            <a:endParaRPr lang="en-US"/>
          </a:p>
        </p:txBody>
      </p:sp>
    </p:spTree>
    <p:extLst>
      <p:ext uri="{BB962C8B-B14F-4D97-AF65-F5344CB8AC3E}">
        <p14:creationId xmlns:p14="http://schemas.microsoft.com/office/powerpoint/2010/main" val="1925761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D7E637-908A-8743-BADD-46FD40A9E9DE}" type="datetimeFigureOut">
              <a:rPr lang="en-US" smtClean="0"/>
              <a:t>12/16/2021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680E15-51C8-D242-AD5C-A597EA95184D}" type="slidenum">
              <a:rPr lang="en-US" smtClean="0"/>
              <a:t>‹#›</a:t>
            </a:fld>
            <a:endParaRPr lang="en-US"/>
          </a:p>
        </p:txBody>
      </p:sp>
    </p:spTree>
    <p:extLst>
      <p:ext uri="{BB962C8B-B14F-4D97-AF65-F5344CB8AC3E}">
        <p14:creationId xmlns:p14="http://schemas.microsoft.com/office/powerpoint/2010/main" val="25955633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docs.datastax.com/en/landing_page/doc/landing_page/current.html"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docs.datastax.com/en/cql/3.1/cql/cql_reference/cql_data_types_c.html"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www.apache.org/dyn/closer.lua/cassandra/3.11.4/apache-cassandra-3.11.4-bin.tar.gz" TargetMode="Externa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51509"/>
            <a:ext cx="9144000" cy="2593975"/>
          </a:xfrm>
        </p:spPr>
        <p:txBody>
          <a:bodyPr/>
          <a:lstStyle/>
          <a:p>
            <a:pPr algn="ctr"/>
            <a:r>
              <a:rPr lang="en-US" sz="8000" b="1" dirty="0">
                <a:solidFill>
                  <a:srgbClr val="FF0000"/>
                </a:solidFill>
                <a:latin typeface="Times New Roman" panose="02020603050405020304" pitchFamily="18" charset="0"/>
                <a:cs typeface="Times New Roman" panose="02020603050405020304" pitchFamily="18" charset="0"/>
              </a:rPr>
              <a:t>Apache Cassandra</a:t>
            </a:r>
            <a:endParaRPr lang="en-US" b="1" dirty="0">
              <a:solidFill>
                <a:srgbClr val="FF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79F708E-E5C4-4D99-8B62-D64484C42AE1}"/>
              </a:ext>
            </a:extLst>
          </p:cNvPr>
          <p:cNvPicPr>
            <a:picLocks noChangeAspect="1"/>
          </p:cNvPicPr>
          <p:nvPr/>
        </p:nvPicPr>
        <p:blipFill>
          <a:blip r:embed="rId3"/>
          <a:stretch>
            <a:fillRect/>
          </a:stretch>
        </p:blipFill>
        <p:spPr>
          <a:xfrm>
            <a:off x="1039612" y="2292096"/>
            <a:ext cx="8031616" cy="4015808"/>
          </a:xfrm>
          <a:prstGeom prst="rect">
            <a:avLst/>
          </a:prstGeom>
        </p:spPr>
      </p:pic>
    </p:spTree>
    <p:extLst>
      <p:ext uri="{BB962C8B-B14F-4D97-AF65-F5344CB8AC3E}">
        <p14:creationId xmlns:p14="http://schemas.microsoft.com/office/powerpoint/2010/main" val="2995271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695"/>
            <a:ext cx="8229600" cy="944562"/>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Cassandra Data Model</a:t>
            </a:r>
          </a:p>
        </p:txBody>
      </p:sp>
      <p:pic>
        <p:nvPicPr>
          <p:cNvPr id="8" name="Content Placeholder 7" descr="Cassandra Data Model.jpg"/>
          <p:cNvPicPr>
            <a:picLocks noGrp="1" noChangeAspect="1"/>
          </p:cNvPicPr>
          <p:nvPr>
            <p:ph idx="1"/>
          </p:nvPr>
        </p:nvPicPr>
        <p:blipFill>
          <a:blip r:embed="rId3">
            <a:extLst>
              <a:ext uri="{28A0092B-C50C-407E-A947-70E740481C1C}">
                <a14:useLocalDpi xmlns:a14="http://schemas.microsoft.com/office/drawing/2010/main" val="0"/>
              </a:ext>
            </a:extLst>
          </a:blip>
          <a:srcRect t="-8026" b="-8026"/>
          <a:stretch>
            <a:fillRect/>
          </a:stretch>
        </p:blipFill>
        <p:spPr>
          <a:xfrm>
            <a:off x="310243" y="1329614"/>
            <a:ext cx="8523514" cy="5369814"/>
          </a:xfrm>
        </p:spPr>
      </p:pic>
      <p:sp>
        <p:nvSpPr>
          <p:cNvPr id="3" name="Rectangle 2">
            <a:extLst>
              <a:ext uri="{FF2B5EF4-FFF2-40B4-BE49-F238E27FC236}">
                <a16:creationId xmlns:a16="http://schemas.microsoft.com/office/drawing/2014/main" id="{97D745AF-294C-4386-BFFB-0450AE9665DB}"/>
              </a:ext>
            </a:extLst>
          </p:cNvPr>
          <p:cNvSpPr/>
          <p:nvPr/>
        </p:nvSpPr>
        <p:spPr>
          <a:xfrm>
            <a:off x="1702204" y="2875002"/>
            <a:ext cx="607859" cy="369332"/>
          </a:xfrm>
          <a:prstGeom prst="rect">
            <a:avLst/>
          </a:prstGeom>
        </p:spPr>
        <p:txBody>
          <a:bodyPr wrap="none">
            <a:spAutoFit/>
          </a:bodyPr>
          <a:lstStyle/>
          <a:p>
            <a:r>
              <a:rPr lang="en-US" dirty="0">
                <a:solidFill>
                  <a:srgbClr val="FF0000"/>
                </a:solidFill>
                <a:latin typeface="Times New Roman" panose="02020603050405020304" pitchFamily="18" charset="0"/>
                <a:cs typeface="Times New Roman" panose="02020603050405020304" pitchFamily="18" charset="0"/>
              </a:rPr>
              <a:t>cells</a:t>
            </a:r>
            <a:endParaRPr lang="en-CA" dirty="0">
              <a:solidFill>
                <a:srgbClr val="FF0000"/>
              </a:solidFill>
              <a:latin typeface="Times New Roman" panose="02020603050405020304" pitchFamily="18" charset="0"/>
              <a:cs typeface="Times New Roman" panose="02020603050405020304" pitchFamily="18" charset="0"/>
            </a:endParaRPr>
          </a:p>
        </p:txBody>
      </p:sp>
      <p:cxnSp>
        <p:nvCxnSpPr>
          <p:cNvPr id="5" name="Straight Arrow Connector 4">
            <a:extLst>
              <a:ext uri="{FF2B5EF4-FFF2-40B4-BE49-F238E27FC236}">
                <a16:creationId xmlns:a16="http://schemas.microsoft.com/office/drawing/2014/main" id="{33597699-996D-47AB-BC34-8D84E03FB46F}"/>
              </a:ext>
            </a:extLst>
          </p:cNvPr>
          <p:cNvCxnSpPr/>
          <p:nvPr/>
        </p:nvCxnSpPr>
        <p:spPr>
          <a:xfrm>
            <a:off x="2105247" y="3244334"/>
            <a:ext cx="659218" cy="68971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 name="Straight Arrow Connector 6">
            <a:extLst>
              <a:ext uri="{FF2B5EF4-FFF2-40B4-BE49-F238E27FC236}">
                <a16:creationId xmlns:a16="http://schemas.microsoft.com/office/drawing/2014/main" id="{64493114-306B-47C1-A513-18A28C44AB40}"/>
              </a:ext>
            </a:extLst>
          </p:cNvPr>
          <p:cNvCxnSpPr>
            <a:cxnSpLocks/>
          </p:cNvCxnSpPr>
          <p:nvPr/>
        </p:nvCxnSpPr>
        <p:spPr>
          <a:xfrm>
            <a:off x="2327783" y="3152000"/>
            <a:ext cx="4051754" cy="68635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 name="Straight Arrow Connector 8">
            <a:extLst>
              <a:ext uri="{FF2B5EF4-FFF2-40B4-BE49-F238E27FC236}">
                <a16:creationId xmlns:a16="http://schemas.microsoft.com/office/drawing/2014/main" id="{B7EC5E01-B3CA-4B09-BC0C-99AEDE18065B}"/>
              </a:ext>
            </a:extLst>
          </p:cNvPr>
          <p:cNvCxnSpPr>
            <a:cxnSpLocks/>
          </p:cNvCxnSpPr>
          <p:nvPr/>
        </p:nvCxnSpPr>
        <p:spPr>
          <a:xfrm>
            <a:off x="2327783" y="3244334"/>
            <a:ext cx="2105994" cy="68971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573340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5705"/>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Keys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33814681"/>
              </p:ext>
            </p:extLst>
          </p:nvPr>
        </p:nvGraphicFramePr>
        <p:xfrm>
          <a:off x="206531" y="835705"/>
          <a:ext cx="8937469" cy="5891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4106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3D3726-1FB2-46CB-9397-E0FDB64FAADF}"/>
              </a:ext>
            </a:extLst>
          </p:cNvPr>
          <p:cNvPicPr>
            <a:picLocks noChangeAspect="1"/>
          </p:cNvPicPr>
          <p:nvPr/>
        </p:nvPicPr>
        <p:blipFill>
          <a:blip r:embed="rId3"/>
          <a:stretch>
            <a:fillRect/>
          </a:stretch>
        </p:blipFill>
        <p:spPr>
          <a:xfrm>
            <a:off x="422254" y="439291"/>
            <a:ext cx="4048125" cy="1533525"/>
          </a:xfrm>
          <a:prstGeom prst="rect">
            <a:avLst/>
          </a:prstGeom>
        </p:spPr>
      </p:pic>
      <p:sp>
        <p:nvSpPr>
          <p:cNvPr id="5" name="Rectangle 4">
            <a:extLst>
              <a:ext uri="{FF2B5EF4-FFF2-40B4-BE49-F238E27FC236}">
                <a16:creationId xmlns:a16="http://schemas.microsoft.com/office/drawing/2014/main" id="{BA8244BE-8026-442E-BA74-060643F84093}"/>
              </a:ext>
            </a:extLst>
          </p:cNvPr>
          <p:cNvSpPr/>
          <p:nvPr/>
        </p:nvSpPr>
        <p:spPr>
          <a:xfrm>
            <a:off x="457200" y="4822843"/>
            <a:ext cx="6929252" cy="369332"/>
          </a:xfrm>
          <a:prstGeom prst="rect">
            <a:avLst/>
          </a:prstGeom>
        </p:spPr>
        <p:txBody>
          <a:bodyPr wrap="square">
            <a:spAutoFit/>
          </a:bodyPr>
          <a:lstStyle/>
          <a:p>
            <a:r>
              <a:rPr lang="en-US" dirty="0"/>
              <a:t>primary key : </a:t>
            </a:r>
            <a:r>
              <a:rPr lang="en-US" dirty="0">
                <a:solidFill>
                  <a:srgbClr val="FF0000"/>
                </a:solidFill>
              </a:rPr>
              <a:t>((</a:t>
            </a:r>
            <a:r>
              <a:rPr lang="en-US" dirty="0"/>
              <a:t>Country, State</a:t>
            </a:r>
            <a:r>
              <a:rPr lang="en-US" dirty="0">
                <a:solidFill>
                  <a:srgbClr val="FF0000"/>
                </a:solidFill>
              </a:rPr>
              <a:t>)</a:t>
            </a:r>
            <a:r>
              <a:rPr lang="en-US" dirty="0"/>
              <a:t>, Population, </a:t>
            </a:r>
            <a:r>
              <a:rPr lang="en-US" dirty="0" err="1"/>
              <a:t>GDP_PerCapita</a:t>
            </a:r>
            <a:r>
              <a:rPr lang="en-US" dirty="0"/>
              <a:t>).</a:t>
            </a:r>
            <a:endParaRPr lang="en-CA" dirty="0"/>
          </a:p>
        </p:txBody>
      </p:sp>
      <p:sp>
        <p:nvSpPr>
          <p:cNvPr id="6" name="Rectangle 5">
            <a:extLst>
              <a:ext uri="{FF2B5EF4-FFF2-40B4-BE49-F238E27FC236}">
                <a16:creationId xmlns:a16="http://schemas.microsoft.com/office/drawing/2014/main" id="{8B5A62FF-7D99-43F0-B5A5-CEDE4B98F0D3}"/>
              </a:ext>
            </a:extLst>
          </p:cNvPr>
          <p:cNvSpPr/>
          <p:nvPr/>
        </p:nvSpPr>
        <p:spPr>
          <a:xfrm>
            <a:off x="1859099" y="6049377"/>
            <a:ext cx="1413144" cy="369332"/>
          </a:xfrm>
          <a:prstGeom prst="rect">
            <a:avLst/>
          </a:prstGeom>
        </p:spPr>
        <p:txBody>
          <a:bodyPr wrap="none">
            <a:spAutoFit/>
          </a:bodyPr>
          <a:lstStyle/>
          <a:p>
            <a:r>
              <a:rPr lang="en-US" dirty="0"/>
              <a:t>Partition key </a:t>
            </a:r>
            <a:endParaRPr lang="en-CA" dirty="0"/>
          </a:p>
        </p:txBody>
      </p:sp>
      <p:cxnSp>
        <p:nvCxnSpPr>
          <p:cNvPr id="8" name="Straight Arrow Connector 7">
            <a:extLst>
              <a:ext uri="{FF2B5EF4-FFF2-40B4-BE49-F238E27FC236}">
                <a16:creationId xmlns:a16="http://schemas.microsoft.com/office/drawing/2014/main" id="{B30368C2-C9D5-4710-8D4A-83CB092B20C9}"/>
              </a:ext>
            </a:extLst>
          </p:cNvPr>
          <p:cNvCxnSpPr/>
          <p:nvPr/>
        </p:nvCxnSpPr>
        <p:spPr>
          <a:xfrm flipV="1">
            <a:off x="2446317" y="5219565"/>
            <a:ext cx="0" cy="8298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 name="Straight Arrow Connector 8">
            <a:extLst>
              <a:ext uri="{FF2B5EF4-FFF2-40B4-BE49-F238E27FC236}">
                <a16:creationId xmlns:a16="http://schemas.microsoft.com/office/drawing/2014/main" id="{4DEC0688-F6EC-4FC4-9789-1A6396856699}"/>
              </a:ext>
            </a:extLst>
          </p:cNvPr>
          <p:cNvCxnSpPr/>
          <p:nvPr/>
        </p:nvCxnSpPr>
        <p:spPr>
          <a:xfrm flipV="1">
            <a:off x="3002477" y="5219565"/>
            <a:ext cx="0" cy="8298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0" name="Rectangle 9">
            <a:extLst>
              <a:ext uri="{FF2B5EF4-FFF2-40B4-BE49-F238E27FC236}">
                <a16:creationId xmlns:a16="http://schemas.microsoft.com/office/drawing/2014/main" id="{B305F850-2B2A-4D9B-9F8D-93CDF1A2DA32}"/>
              </a:ext>
            </a:extLst>
          </p:cNvPr>
          <p:cNvSpPr/>
          <p:nvPr/>
        </p:nvSpPr>
        <p:spPr>
          <a:xfrm>
            <a:off x="217315" y="2460686"/>
            <a:ext cx="6109855" cy="369332"/>
          </a:xfrm>
          <a:prstGeom prst="rect">
            <a:avLst/>
          </a:prstGeom>
        </p:spPr>
        <p:txBody>
          <a:bodyPr wrap="square">
            <a:spAutoFit/>
          </a:bodyPr>
          <a:lstStyle/>
          <a:p>
            <a:r>
              <a:rPr lang="en-US" dirty="0"/>
              <a:t>primary key : (Country, State, Population, </a:t>
            </a:r>
            <a:r>
              <a:rPr lang="en-US" dirty="0" err="1"/>
              <a:t>GDP_PerCapita</a:t>
            </a:r>
            <a:r>
              <a:rPr lang="en-US" dirty="0"/>
              <a:t>).</a:t>
            </a:r>
            <a:endParaRPr lang="en-CA" dirty="0"/>
          </a:p>
        </p:txBody>
      </p:sp>
      <p:cxnSp>
        <p:nvCxnSpPr>
          <p:cNvPr id="11" name="Straight Arrow Connector 10">
            <a:extLst>
              <a:ext uri="{FF2B5EF4-FFF2-40B4-BE49-F238E27FC236}">
                <a16:creationId xmlns:a16="http://schemas.microsoft.com/office/drawing/2014/main" id="{6D003DAC-2E52-419A-AC47-660DFE40E179}"/>
              </a:ext>
            </a:extLst>
          </p:cNvPr>
          <p:cNvCxnSpPr/>
          <p:nvPr/>
        </p:nvCxnSpPr>
        <p:spPr>
          <a:xfrm flipV="1">
            <a:off x="1969325" y="2830018"/>
            <a:ext cx="0" cy="8298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2" name="Rectangle 11">
            <a:extLst>
              <a:ext uri="{FF2B5EF4-FFF2-40B4-BE49-F238E27FC236}">
                <a16:creationId xmlns:a16="http://schemas.microsoft.com/office/drawing/2014/main" id="{B7235FEB-5B6F-4A25-9846-3D7A3EB6EE2D}"/>
              </a:ext>
            </a:extLst>
          </p:cNvPr>
          <p:cNvSpPr/>
          <p:nvPr/>
        </p:nvSpPr>
        <p:spPr>
          <a:xfrm>
            <a:off x="1529956" y="3674581"/>
            <a:ext cx="1413144" cy="369332"/>
          </a:xfrm>
          <a:prstGeom prst="rect">
            <a:avLst/>
          </a:prstGeom>
        </p:spPr>
        <p:txBody>
          <a:bodyPr wrap="none">
            <a:spAutoFit/>
          </a:bodyPr>
          <a:lstStyle/>
          <a:p>
            <a:r>
              <a:rPr lang="en-US" dirty="0"/>
              <a:t>Partition key </a:t>
            </a:r>
            <a:endParaRPr lang="en-CA" dirty="0"/>
          </a:p>
        </p:txBody>
      </p:sp>
      <p:sp>
        <p:nvSpPr>
          <p:cNvPr id="13" name="Rectangle 12">
            <a:extLst>
              <a:ext uri="{FF2B5EF4-FFF2-40B4-BE49-F238E27FC236}">
                <a16:creationId xmlns:a16="http://schemas.microsoft.com/office/drawing/2014/main" id="{8FA43CAD-7DE0-4BFA-9514-BE48B1D5F935}"/>
              </a:ext>
            </a:extLst>
          </p:cNvPr>
          <p:cNvSpPr/>
          <p:nvPr/>
        </p:nvSpPr>
        <p:spPr>
          <a:xfrm>
            <a:off x="3372592" y="3226266"/>
            <a:ext cx="5894518" cy="584775"/>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Within each country, the data is first sorted according to state, then according to population &amp; finally according to </a:t>
            </a:r>
            <a:r>
              <a:rPr lang="en-US" sz="1600" dirty="0" err="1">
                <a:latin typeface="Times New Roman" panose="02020603050405020304" pitchFamily="18" charset="0"/>
                <a:cs typeface="Times New Roman" panose="02020603050405020304" pitchFamily="18" charset="0"/>
              </a:rPr>
              <a:t>GDP_PerCapita</a:t>
            </a:r>
            <a:r>
              <a:rPr lang="en-US" sz="1600" dirty="0">
                <a:latin typeface="Times New Roman" panose="02020603050405020304" pitchFamily="18" charset="0"/>
                <a:cs typeface="Times New Roman" panose="02020603050405020304" pitchFamily="18" charset="0"/>
              </a:rPr>
              <a:t>.</a:t>
            </a:r>
            <a:endParaRPr lang="en-CA"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0507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86800" cy="861134"/>
          </a:xfrm>
        </p:spPr>
        <p:txBody>
          <a:bodyPr/>
          <a:lstStyle/>
          <a:p>
            <a:r>
              <a:rPr lang="en-CA" dirty="0">
                <a:solidFill>
                  <a:srgbClr val="FF0000"/>
                </a:solidFill>
                <a:latin typeface="Times New Roman" panose="02020603050405020304" pitchFamily="18" charset="0"/>
                <a:cs typeface="Times New Roman" panose="02020603050405020304" pitchFamily="18" charset="0"/>
              </a:rPr>
              <a:t>Casandra Architecture v1.1 or Earlier</a:t>
            </a:r>
            <a:endParaRPr lang="en-US" dirty="0">
              <a:solidFill>
                <a:srgbClr val="FF0000"/>
              </a:solidFill>
              <a:latin typeface="Times New Roman" panose="02020603050405020304" pitchFamily="18" charset="0"/>
              <a:cs typeface="Times New Roman" panose="02020603050405020304" pitchFamily="18" charset="0"/>
            </a:endParaRPr>
          </a:p>
        </p:txBody>
      </p:sp>
      <p:pic>
        <p:nvPicPr>
          <p:cNvPr id="7" name="Content Placeholder 3" descr="Cassandra Architecture - V1.1.jpg">
            <a:extLst>
              <a:ext uri="{FF2B5EF4-FFF2-40B4-BE49-F238E27FC236}">
                <a16:creationId xmlns:a16="http://schemas.microsoft.com/office/drawing/2014/main" id="{36341970-8E0D-474B-9377-BC2195D68DF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5654" b="-5654"/>
          <a:stretch>
            <a:fillRect/>
          </a:stretch>
        </p:blipFill>
        <p:spPr>
          <a:xfrm>
            <a:off x="228600" y="1477979"/>
            <a:ext cx="8539716" cy="5380021"/>
          </a:xfrm>
        </p:spPr>
      </p:pic>
    </p:spTree>
    <p:extLst>
      <p:ext uri="{BB962C8B-B14F-4D97-AF65-F5344CB8AC3E}">
        <p14:creationId xmlns:p14="http://schemas.microsoft.com/office/powerpoint/2010/main" val="2883924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86800" cy="861134"/>
          </a:xfrm>
        </p:spPr>
        <p:txBody>
          <a:bodyPr/>
          <a:lstStyle/>
          <a:p>
            <a:pPr algn="l"/>
            <a:r>
              <a:rPr lang="en-US" dirty="0">
                <a:solidFill>
                  <a:srgbClr val="FF0000"/>
                </a:solidFill>
                <a:latin typeface="Times New Roman" panose="02020603050405020304" pitchFamily="18" charset="0"/>
                <a:cs typeface="Times New Roman" panose="02020603050405020304" pitchFamily="18" charset="0"/>
              </a:rPr>
              <a:t>Partition key </a:t>
            </a:r>
            <a:r>
              <a:rPr lang="en-US"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Year</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4569" y="1237784"/>
            <a:ext cx="8954861" cy="5490081"/>
          </a:xfrm>
        </p:spPr>
        <p:txBody>
          <a:bodyPr>
            <a:normAutofit fontScale="70000" lnSpcReduction="20000"/>
          </a:bodyPr>
          <a:lstStyle/>
          <a:p>
            <a:pPr marL="0" indent="0">
              <a:buNone/>
            </a:pPr>
            <a:r>
              <a:rPr lang="en-US" sz="4200" dirty="0">
                <a:latin typeface="Times New Roman" panose="02020603050405020304" pitchFamily="18" charset="0"/>
                <a:cs typeface="Times New Roman" panose="02020603050405020304" pitchFamily="18" charset="0"/>
              </a:rPr>
              <a:t>Pedram, 46, Male, Laptop, 2016</a:t>
            </a:r>
          </a:p>
          <a:p>
            <a:pPr marL="0" indent="0">
              <a:buNone/>
            </a:pPr>
            <a:r>
              <a:rPr lang="en-US" sz="4200" dirty="0">
                <a:latin typeface="Times New Roman" panose="02020603050405020304" pitchFamily="18" charset="0"/>
                <a:cs typeface="Times New Roman" panose="02020603050405020304" pitchFamily="18" charset="0"/>
              </a:rPr>
              <a:t>Hash(2016) = 2016 % 128 = 96 (Token Id or partition ID)</a:t>
            </a:r>
          </a:p>
          <a:p>
            <a:pPr marL="0" indent="0">
              <a:buNone/>
            </a:pPr>
            <a:r>
              <a:rPr lang="en-US" sz="4200" dirty="0">
                <a:latin typeface="Times New Roman" panose="02020603050405020304" pitchFamily="18" charset="0"/>
                <a:cs typeface="Times New Roman" panose="02020603050405020304" pitchFamily="18" charset="0"/>
              </a:rPr>
              <a:t> </a:t>
            </a:r>
          </a:p>
          <a:p>
            <a:pPr marL="0" indent="0">
              <a:buNone/>
            </a:pPr>
            <a:r>
              <a:rPr lang="en-US" sz="4200" dirty="0">
                <a:latin typeface="Times New Roman" panose="02020603050405020304" pitchFamily="18" charset="0"/>
                <a:cs typeface="Times New Roman" panose="02020603050405020304" pitchFamily="18" charset="0"/>
              </a:rPr>
              <a:t>Pedram, 46, Male, </a:t>
            </a:r>
            <a:r>
              <a:rPr lang="en-US" sz="4200" dirty="0" err="1">
                <a:latin typeface="Times New Roman" panose="02020603050405020304" pitchFamily="18" charset="0"/>
                <a:cs typeface="Times New Roman" panose="02020603050405020304" pitchFamily="18" charset="0"/>
              </a:rPr>
              <a:t>IPhone</a:t>
            </a:r>
            <a:r>
              <a:rPr lang="en-US" sz="4200" dirty="0">
                <a:latin typeface="Times New Roman" panose="02020603050405020304" pitchFamily="18" charset="0"/>
                <a:cs typeface="Times New Roman" panose="02020603050405020304" pitchFamily="18" charset="0"/>
              </a:rPr>
              <a:t>, 2016</a:t>
            </a:r>
          </a:p>
          <a:p>
            <a:pPr marL="0" indent="0">
              <a:buNone/>
            </a:pPr>
            <a:r>
              <a:rPr lang="en-US" sz="4200" dirty="0">
                <a:latin typeface="Times New Roman" panose="02020603050405020304" pitchFamily="18" charset="0"/>
                <a:cs typeface="Times New Roman" panose="02020603050405020304" pitchFamily="18" charset="0"/>
              </a:rPr>
              <a:t>Hash(2016) = 2016 % 128 = 96 (Token Id)</a:t>
            </a:r>
          </a:p>
          <a:p>
            <a:pPr marL="0" indent="0">
              <a:buNone/>
            </a:pPr>
            <a:r>
              <a:rPr lang="en-US" sz="4200" dirty="0">
                <a:latin typeface="Times New Roman" panose="02020603050405020304" pitchFamily="18" charset="0"/>
                <a:cs typeface="Times New Roman" panose="02020603050405020304" pitchFamily="18" charset="0"/>
              </a:rPr>
              <a:t> </a:t>
            </a:r>
          </a:p>
          <a:p>
            <a:pPr marL="0" indent="0">
              <a:buNone/>
            </a:pPr>
            <a:r>
              <a:rPr lang="en-US" sz="4200" dirty="0">
                <a:latin typeface="Times New Roman" panose="02020603050405020304" pitchFamily="18" charset="0"/>
                <a:cs typeface="Times New Roman" panose="02020603050405020304" pitchFamily="18" charset="0"/>
              </a:rPr>
              <a:t>Pedram, 46, Male, PC, 2017</a:t>
            </a:r>
          </a:p>
          <a:p>
            <a:pPr marL="0" indent="0">
              <a:buNone/>
            </a:pPr>
            <a:r>
              <a:rPr lang="en-US" sz="4200" dirty="0">
                <a:latin typeface="Times New Roman" panose="02020603050405020304" pitchFamily="18" charset="0"/>
                <a:cs typeface="Times New Roman" panose="02020603050405020304" pitchFamily="18" charset="0"/>
              </a:rPr>
              <a:t>Hash(2017) = 2017 % 128 = 97 (Token Id)</a:t>
            </a:r>
          </a:p>
          <a:p>
            <a:pPr marL="0" indent="0">
              <a:buNone/>
            </a:pPr>
            <a:endParaRPr lang="en-US" sz="4200" dirty="0">
              <a:latin typeface="Times New Roman" panose="02020603050405020304" pitchFamily="18" charset="0"/>
              <a:cs typeface="Times New Roman" panose="02020603050405020304" pitchFamily="18" charset="0"/>
            </a:endParaRPr>
          </a:p>
          <a:p>
            <a:pPr marL="0" indent="0">
              <a:buNone/>
            </a:pPr>
            <a:r>
              <a:rPr lang="en-US" sz="4200" dirty="0">
                <a:latin typeface="Times New Roman" panose="02020603050405020304" pitchFamily="18" charset="0"/>
                <a:cs typeface="Times New Roman" panose="02020603050405020304" pitchFamily="18" charset="0"/>
              </a:rPr>
              <a:t> ===================================</a:t>
            </a:r>
          </a:p>
          <a:p>
            <a:pPr marL="0" indent="0">
              <a:buNone/>
            </a:pP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pPr marL="0" indent="0">
              <a:buNone/>
            </a:pPr>
            <a:br>
              <a:rPr lang="en-US" dirty="0"/>
            </a:br>
            <a:endParaRPr lang="en-US" sz="2000" dirty="0"/>
          </a:p>
          <a:p>
            <a:pPr marL="11430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0802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86800" cy="861134"/>
          </a:xfrm>
        </p:spPr>
        <p:txBody>
          <a:bodyPr/>
          <a:lstStyle/>
          <a:p>
            <a:r>
              <a:rPr lang="en-CA" dirty="0">
                <a:solidFill>
                  <a:srgbClr val="FF0000"/>
                </a:solidFill>
                <a:latin typeface="Times New Roman" panose="02020603050405020304" pitchFamily="18" charset="0"/>
                <a:cs typeface="Times New Roman" panose="02020603050405020304" pitchFamily="18" charset="0"/>
              </a:rPr>
              <a:t>Casandra Architecture later than v1.1</a:t>
            </a:r>
            <a:endParaRPr lang="en-US" dirty="0">
              <a:solidFill>
                <a:srgbClr val="FF0000"/>
              </a:solidFill>
              <a:latin typeface="Times New Roman" panose="02020603050405020304" pitchFamily="18" charset="0"/>
              <a:cs typeface="Times New Roman" panose="02020603050405020304" pitchFamily="18" charset="0"/>
            </a:endParaRPr>
          </a:p>
        </p:txBody>
      </p:sp>
      <p:pic>
        <p:nvPicPr>
          <p:cNvPr id="6" name="Content Placeholder 3" descr="Cassandra Architecture - Later than V1.1.jpg">
            <a:extLst>
              <a:ext uri="{FF2B5EF4-FFF2-40B4-BE49-F238E27FC236}">
                <a16:creationId xmlns:a16="http://schemas.microsoft.com/office/drawing/2014/main" id="{7232B051-4559-42A7-A182-73A2E822809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29365" r="-29365"/>
          <a:stretch>
            <a:fillRect/>
          </a:stretch>
        </p:blipFill>
        <p:spPr>
          <a:xfrm>
            <a:off x="363279" y="989678"/>
            <a:ext cx="8417442" cy="5302988"/>
          </a:xfrm>
        </p:spPr>
      </p:pic>
    </p:spTree>
    <p:extLst>
      <p:ext uri="{BB962C8B-B14F-4D97-AF65-F5344CB8AC3E}">
        <p14:creationId xmlns:p14="http://schemas.microsoft.com/office/powerpoint/2010/main" val="943415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86800" cy="861134"/>
          </a:xfrm>
        </p:spPr>
        <p:txBody>
          <a:bodyPr/>
          <a:lstStyle/>
          <a:p>
            <a:r>
              <a:rPr lang="en-US" dirty="0">
                <a:solidFill>
                  <a:srgbClr val="FF0000"/>
                </a:solidFill>
                <a:latin typeface="Times New Roman" panose="02020603050405020304" pitchFamily="18" charset="0"/>
                <a:cs typeface="Times New Roman" panose="02020603050405020304" pitchFamily="18" charset="0"/>
              </a:rPr>
              <a:t>Partition key </a:t>
            </a:r>
            <a:r>
              <a:rPr lang="en-US"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Year</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04185" y="1151906"/>
            <a:ext cx="8851037" cy="5408692"/>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Pedram, 46, Male, Laptop, 2016</a:t>
            </a:r>
          </a:p>
          <a:p>
            <a:pPr marL="0" indent="0">
              <a:buNone/>
            </a:pPr>
            <a:r>
              <a:rPr lang="en-US" sz="2000" dirty="0">
                <a:latin typeface="Times New Roman" panose="02020603050405020304" pitchFamily="18" charset="0"/>
                <a:cs typeface="Times New Roman" panose="02020603050405020304" pitchFamily="18" charset="0"/>
              </a:rPr>
              <a:t>Hash(2016) = 2016 % 16 = 0 (Token Id) - goes to Server A </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Pedram, 46, Male, </a:t>
            </a:r>
            <a:r>
              <a:rPr lang="en-US" sz="2000" dirty="0" err="1">
                <a:latin typeface="Times New Roman" panose="02020603050405020304" pitchFamily="18" charset="0"/>
                <a:cs typeface="Times New Roman" panose="02020603050405020304" pitchFamily="18" charset="0"/>
              </a:rPr>
              <a:t>IPhone</a:t>
            </a:r>
            <a:r>
              <a:rPr lang="en-US" sz="2000" dirty="0">
                <a:latin typeface="Times New Roman" panose="02020603050405020304" pitchFamily="18" charset="0"/>
                <a:cs typeface="Times New Roman" panose="02020603050405020304" pitchFamily="18" charset="0"/>
              </a:rPr>
              <a:t>, 2016</a:t>
            </a:r>
          </a:p>
          <a:p>
            <a:pPr marL="0" indent="0">
              <a:buNone/>
            </a:pPr>
            <a:r>
              <a:rPr lang="en-US" sz="2000" dirty="0">
                <a:latin typeface="Times New Roman" panose="02020603050405020304" pitchFamily="18" charset="0"/>
                <a:cs typeface="Times New Roman" panose="02020603050405020304" pitchFamily="18" charset="0"/>
              </a:rPr>
              <a:t>Hash(2016) = 2016 % 16 = 0 (Token Id) –goes to Server A </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Pedram, 46, Male, PC, 2017 </a:t>
            </a:r>
          </a:p>
          <a:p>
            <a:pPr marL="0" indent="0">
              <a:buNone/>
            </a:pPr>
            <a:r>
              <a:rPr lang="en-US" sz="2000" dirty="0">
                <a:latin typeface="Times New Roman" panose="02020603050405020304" pitchFamily="18" charset="0"/>
                <a:cs typeface="Times New Roman" panose="02020603050405020304" pitchFamily="18" charset="0"/>
              </a:rPr>
              <a:t>Hash(2017) = 2017 % 16 = 1 (Token Id) - goes to </a:t>
            </a:r>
            <a:r>
              <a:rPr lang="en-US" sz="2000">
                <a:latin typeface="Times New Roman" panose="02020603050405020304" pitchFamily="18" charset="0"/>
                <a:cs typeface="Times New Roman" panose="02020603050405020304" pitchFamily="18" charset="0"/>
              </a:rPr>
              <a:t>Server B </a:t>
            </a: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Pedram, 46, Male, PC, 2020</a:t>
            </a:r>
          </a:p>
          <a:p>
            <a:pPr marL="0" indent="0">
              <a:buNone/>
            </a:pPr>
            <a:r>
              <a:rPr lang="en-US" sz="2000" dirty="0">
                <a:latin typeface="Times New Roman" panose="02020603050405020304" pitchFamily="18" charset="0"/>
                <a:cs typeface="Times New Roman" panose="02020603050405020304" pitchFamily="18" charset="0"/>
              </a:rPr>
              <a:t>Hash(2020) = 2020 % 16 = 4 (Token Id) - goes to Server B</a:t>
            </a:r>
          </a:p>
        </p:txBody>
      </p:sp>
    </p:spTree>
    <p:extLst>
      <p:ext uri="{BB962C8B-B14F-4D97-AF65-F5344CB8AC3E}">
        <p14:creationId xmlns:p14="http://schemas.microsoft.com/office/powerpoint/2010/main" val="4279569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86800" cy="861134"/>
          </a:xfrm>
        </p:spPr>
        <p:txBody>
          <a:bodyPr/>
          <a:lstStyle/>
          <a:p>
            <a:r>
              <a:rPr lang="en-US" dirty="0">
                <a:solidFill>
                  <a:srgbClr val="FF0000"/>
                </a:solidFill>
                <a:latin typeface="Times New Roman" panose="02020603050405020304" pitchFamily="18" charset="0"/>
                <a:cs typeface="Times New Roman" panose="02020603050405020304" pitchFamily="18" charset="0"/>
              </a:rPr>
              <a:t>Components</a:t>
            </a:r>
          </a:p>
        </p:txBody>
      </p:sp>
      <p:pic>
        <p:nvPicPr>
          <p:cNvPr id="4" name="Picture 3">
            <a:extLst>
              <a:ext uri="{FF2B5EF4-FFF2-40B4-BE49-F238E27FC236}">
                <a16:creationId xmlns:a16="http://schemas.microsoft.com/office/drawing/2014/main" id="{00B9CE14-4B6D-4A13-B47B-8008C4692296}"/>
              </a:ext>
            </a:extLst>
          </p:cNvPr>
          <p:cNvPicPr>
            <a:picLocks noChangeAspect="1"/>
          </p:cNvPicPr>
          <p:nvPr/>
        </p:nvPicPr>
        <p:blipFill>
          <a:blip r:embed="rId3"/>
          <a:stretch>
            <a:fillRect/>
          </a:stretch>
        </p:blipFill>
        <p:spPr>
          <a:xfrm>
            <a:off x="0" y="1441000"/>
            <a:ext cx="9144000" cy="3976000"/>
          </a:xfrm>
          <a:prstGeom prst="rect">
            <a:avLst/>
          </a:prstGeom>
        </p:spPr>
      </p:pic>
    </p:spTree>
    <p:extLst>
      <p:ext uri="{BB962C8B-B14F-4D97-AF65-F5344CB8AC3E}">
        <p14:creationId xmlns:p14="http://schemas.microsoft.com/office/powerpoint/2010/main" val="1504854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446" y="31898"/>
            <a:ext cx="8229600" cy="714190"/>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Write Operation</a:t>
            </a:r>
          </a:p>
        </p:txBody>
      </p:sp>
      <p:pic>
        <p:nvPicPr>
          <p:cNvPr id="4" name="Content Placeholder 3" descr="Cassandra - Write Operations.jpg"/>
          <p:cNvPicPr>
            <a:picLocks noGrp="1" noChangeAspect="1"/>
          </p:cNvPicPr>
          <p:nvPr>
            <p:ph idx="1"/>
          </p:nvPr>
        </p:nvPicPr>
        <p:blipFill>
          <a:blip r:embed="rId3">
            <a:extLst>
              <a:ext uri="{28A0092B-C50C-407E-A947-70E740481C1C}">
                <a14:useLocalDpi xmlns:a14="http://schemas.microsoft.com/office/drawing/2010/main" val="0"/>
              </a:ext>
            </a:extLst>
          </a:blip>
          <a:srcRect l="-3439" r="-3439"/>
          <a:stretch>
            <a:fillRect/>
          </a:stretch>
        </p:blipFill>
        <p:spPr>
          <a:xfrm>
            <a:off x="138223" y="1067614"/>
            <a:ext cx="8867554" cy="5586559"/>
          </a:xfrm>
        </p:spPr>
      </p:pic>
    </p:spTree>
    <p:extLst>
      <p:ext uri="{BB962C8B-B14F-4D97-AF65-F5344CB8AC3E}">
        <p14:creationId xmlns:p14="http://schemas.microsoft.com/office/powerpoint/2010/main" val="4095424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140"/>
            <a:ext cx="8229600" cy="888830"/>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Read Operation</a:t>
            </a:r>
          </a:p>
        </p:txBody>
      </p:sp>
      <p:sp>
        <p:nvSpPr>
          <p:cNvPr id="3" name="Content Placeholder 2"/>
          <p:cNvSpPr>
            <a:spLocks noGrp="1"/>
          </p:cNvSpPr>
          <p:nvPr>
            <p:ph idx="1"/>
          </p:nvPr>
        </p:nvSpPr>
        <p:spPr>
          <a:xfrm>
            <a:off x="180753" y="1116420"/>
            <a:ext cx="8800409" cy="5484796"/>
          </a:xfrm>
        </p:spPr>
        <p:txBody>
          <a:bodyPr>
            <a:noAutofit/>
          </a:bodyPr>
          <a:lstStyle/>
          <a:p>
            <a:pPr marL="114300" indent="0">
              <a:buNone/>
            </a:pPr>
            <a:r>
              <a:rPr lang="en-US" sz="2000" dirty="0">
                <a:latin typeface="Times New Roman" panose="02020603050405020304" pitchFamily="18" charset="0"/>
                <a:cs typeface="Times New Roman" panose="02020603050405020304" pitchFamily="18" charset="0"/>
              </a:rPr>
              <a:t>When a read request comes to the coordinator node, the following events occur:</a:t>
            </a:r>
          </a:p>
          <a:p>
            <a:r>
              <a:rPr lang="en-US" sz="2000" dirty="0">
                <a:latin typeface="Times New Roman" panose="02020603050405020304" pitchFamily="18" charset="0"/>
                <a:cs typeface="Times New Roman" panose="02020603050405020304" pitchFamily="18" charset="0"/>
              </a:rPr>
              <a:t>The coordinator node uses the </a:t>
            </a:r>
            <a:r>
              <a:rPr lang="en-US" sz="2000" b="1" dirty="0">
                <a:latin typeface="Times New Roman" panose="02020603050405020304" pitchFamily="18" charset="0"/>
                <a:cs typeface="Times New Roman" panose="02020603050405020304" pitchFamily="18" charset="0"/>
              </a:rPr>
              <a:t>Snitch mechanism </a:t>
            </a:r>
            <a:r>
              <a:rPr lang="en-US" sz="2000" dirty="0">
                <a:latin typeface="Times New Roman" panose="02020603050405020304" pitchFamily="18" charset="0"/>
                <a:cs typeface="Times New Roman" panose="02020603050405020304" pitchFamily="18" charset="0"/>
              </a:rPr>
              <a:t>to determine the closest data node.</a:t>
            </a:r>
          </a:p>
          <a:p>
            <a:r>
              <a:rPr lang="en-US" sz="2000" dirty="0">
                <a:latin typeface="Times New Roman" panose="02020603050405020304" pitchFamily="18" charset="0"/>
                <a:cs typeface="Times New Roman" panose="02020603050405020304" pitchFamily="18" charset="0"/>
              </a:rPr>
              <a:t>It sends the request for data to the closest data node.</a:t>
            </a:r>
          </a:p>
          <a:p>
            <a:r>
              <a:rPr lang="en-US" sz="2000" dirty="0">
                <a:latin typeface="Times New Roman" panose="02020603050405020304" pitchFamily="18" charset="0"/>
                <a:cs typeface="Times New Roman" panose="02020603050405020304" pitchFamily="18" charset="0"/>
              </a:rPr>
              <a:t>Based on the configured read Consistency, it requests the other closest nodes for the data digest (hash of the data to be returned).</a:t>
            </a:r>
          </a:p>
          <a:p>
            <a:r>
              <a:rPr lang="en-US" sz="2000" dirty="0">
                <a:latin typeface="Times New Roman" panose="02020603050405020304" pitchFamily="18" charset="0"/>
                <a:cs typeface="Times New Roman" panose="02020603050405020304" pitchFamily="18" charset="0"/>
              </a:rPr>
              <a:t>If the digests of the data returned by the closest node and the other nodes match, the data is returned to the client.</a:t>
            </a:r>
          </a:p>
          <a:p>
            <a:r>
              <a:rPr lang="en-US" sz="2000" dirty="0">
                <a:latin typeface="Times New Roman" panose="02020603050405020304" pitchFamily="18" charset="0"/>
                <a:cs typeface="Times New Roman" panose="02020603050405020304" pitchFamily="18" charset="0"/>
              </a:rPr>
              <a:t>If there is a </a:t>
            </a:r>
            <a:r>
              <a:rPr lang="en-US" sz="2000" b="1" dirty="0">
                <a:latin typeface="Times New Roman" panose="02020603050405020304" pitchFamily="18" charset="0"/>
                <a:cs typeface="Times New Roman" panose="02020603050405020304" pitchFamily="18" charset="0"/>
              </a:rPr>
              <a:t>conflict in the digests, </a:t>
            </a:r>
            <a:r>
              <a:rPr lang="en-US" sz="2000" dirty="0">
                <a:latin typeface="Times New Roman" panose="02020603050405020304" pitchFamily="18" charset="0"/>
                <a:cs typeface="Times New Roman" panose="02020603050405020304" pitchFamily="18" charset="0"/>
              </a:rPr>
              <a:t>data from all the conflicting nodes is pulled by the coordinator node and the latest amongst them is returned to the client. Then the nodes that are not in sync with the latest data are updated with the latest data.</a:t>
            </a:r>
          </a:p>
          <a:p>
            <a:r>
              <a:rPr lang="en-US" sz="2000" dirty="0">
                <a:latin typeface="Times New Roman" panose="02020603050405020304" pitchFamily="18" charset="0"/>
                <a:cs typeface="Times New Roman" panose="02020603050405020304" pitchFamily="18" charset="0"/>
              </a:rPr>
              <a:t>Now, if </a:t>
            </a:r>
            <a:r>
              <a:rPr lang="en-US" sz="2000" b="1" dirty="0">
                <a:latin typeface="Times New Roman" panose="02020603050405020304" pitchFamily="18" charset="0"/>
                <a:cs typeface="Times New Roman" panose="02020603050405020304" pitchFamily="18" charset="0"/>
              </a:rPr>
              <a:t>read repair </a:t>
            </a:r>
            <a:r>
              <a:rPr lang="en-US" sz="2000" dirty="0">
                <a:latin typeface="Times New Roman" panose="02020603050405020304" pitchFamily="18" charset="0"/>
                <a:cs typeface="Times New Roman" panose="02020603050405020304" pitchFamily="18" charset="0"/>
              </a:rPr>
              <a:t>is enabled, any node that have not yet been touched yet that have a replica of the data pointed to by the row key is asked for the digest of the data. All nodes for which the digest does not match are updated with the latest data in the background.</a:t>
            </a:r>
          </a:p>
          <a:p>
            <a:pPr marL="11430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0828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861134"/>
          </a:xfrm>
        </p:spPr>
        <p:txBody>
          <a:bodyPr/>
          <a:lstStyle/>
          <a:p>
            <a:r>
              <a:rPr lang="en-US" dirty="0">
                <a:solidFill>
                  <a:srgbClr val="FF0000"/>
                </a:solidFill>
                <a:latin typeface="Times New Roman" panose="02020603050405020304" pitchFamily="18" charset="0"/>
                <a:cs typeface="Times New Roman" panose="02020603050405020304" pitchFamily="18" charset="0"/>
              </a:rPr>
              <a:t>What is Cassandra?</a:t>
            </a:r>
          </a:p>
        </p:txBody>
      </p:sp>
      <p:sp>
        <p:nvSpPr>
          <p:cNvPr id="3" name="Content Placeholder 2"/>
          <p:cNvSpPr>
            <a:spLocks noGrp="1"/>
          </p:cNvSpPr>
          <p:nvPr>
            <p:ph idx="1"/>
          </p:nvPr>
        </p:nvSpPr>
        <p:spPr>
          <a:xfrm>
            <a:off x="111513" y="1500326"/>
            <a:ext cx="8943710" cy="5060272"/>
          </a:xfrm>
        </p:spPr>
        <p:txBody>
          <a:bodyPr>
            <a:normAutofit/>
          </a:bodyPr>
          <a:lstStyle/>
          <a:p>
            <a:pPr marL="114300" indent="0">
              <a:buNone/>
            </a:pPr>
            <a:r>
              <a:rPr lang="en-US" sz="2000" dirty="0">
                <a:latin typeface="Times New Roman" panose="02020603050405020304" pitchFamily="18" charset="0"/>
                <a:cs typeface="Times New Roman" panose="02020603050405020304" pitchFamily="18" charset="0"/>
              </a:rPr>
              <a:t>Quoting from Wikipedia:</a:t>
            </a:r>
          </a:p>
          <a:p>
            <a:pPr marL="114300" indent="0">
              <a:buNone/>
            </a:pPr>
            <a:r>
              <a:rPr lang="en-US" sz="2000" dirty="0">
                <a:latin typeface="Times New Roman" panose="02020603050405020304" pitchFamily="18" charset="0"/>
                <a:cs typeface="Times New Roman" panose="02020603050405020304" pitchFamily="18" charset="0"/>
              </a:rPr>
              <a:t>"Apache Cassandra is an </a:t>
            </a:r>
            <a:r>
              <a:rPr lang="en-US" sz="2000" b="1" dirty="0">
                <a:latin typeface="Times New Roman" panose="02020603050405020304" pitchFamily="18" charset="0"/>
                <a:cs typeface="Times New Roman" panose="02020603050405020304" pitchFamily="18" charset="0"/>
              </a:rPr>
              <a:t>open source distributed database management </a:t>
            </a:r>
            <a:r>
              <a:rPr lang="en-US" sz="2000" dirty="0">
                <a:latin typeface="Times New Roman" panose="02020603050405020304" pitchFamily="18" charset="0"/>
                <a:cs typeface="Times New Roman" panose="02020603050405020304" pitchFamily="18" charset="0"/>
              </a:rPr>
              <a:t>system designed to handle </a:t>
            </a:r>
            <a:r>
              <a:rPr lang="en-US" sz="2000" b="1" dirty="0">
                <a:latin typeface="Times New Roman" panose="02020603050405020304" pitchFamily="18" charset="0"/>
                <a:cs typeface="Times New Roman" panose="02020603050405020304" pitchFamily="18" charset="0"/>
              </a:rPr>
              <a:t>large amounts of data </a:t>
            </a:r>
            <a:r>
              <a:rPr lang="en-US" sz="2000" dirty="0">
                <a:latin typeface="Times New Roman" panose="02020603050405020304" pitchFamily="18" charset="0"/>
                <a:cs typeface="Times New Roman" panose="02020603050405020304" pitchFamily="18" charset="0"/>
              </a:rPr>
              <a:t>across many commodity servers, providing </a:t>
            </a:r>
            <a:r>
              <a:rPr lang="en-US" sz="2000" b="1" dirty="0">
                <a:latin typeface="Times New Roman" panose="02020603050405020304" pitchFamily="18" charset="0"/>
                <a:cs typeface="Times New Roman" panose="02020603050405020304" pitchFamily="18" charset="0"/>
              </a:rPr>
              <a:t>high availability </a:t>
            </a:r>
            <a:r>
              <a:rPr lang="en-US" sz="2000" dirty="0">
                <a:latin typeface="Times New Roman" panose="02020603050405020304" pitchFamily="18" charset="0"/>
                <a:cs typeface="Times New Roman" panose="02020603050405020304" pitchFamily="18" charset="0"/>
              </a:rPr>
              <a:t>with no single point of failure. Cassandra offers robust support for clusters </a:t>
            </a:r>
            <a:r>
              <a:rPr lang="en-US" sz="2000" b="1" dirty="0">
                <a:latin typeface="Times New Roman" panose="02020603050405020304" pitchFamily="18" charset="0"/>
                <a:cs typeface="Times New Roman" panose="02020603050405020304" pitchFamily="18" charset="0"/>
              </a:rPr>
              <a:t>spanning multiple datacenters</a:t>
            </a:r>
            <a:r>
              <a:rPr lang="en-US" sz="2000" dirty="0">
                <a:latin typeface="Times New Roman" panose="02020603050405020304" pitchFamily="18" charset="0"/>
                <a:cs typeface="Times New Roman" panose="02020603050405020304" pitchFamily="18" charset="0"/>
              </a:rPr>
              <a:t>, with </a:t>
            </a:r>
            <a:r>
              <a:rPr lang="en-US" sz="2000" b="1" dirty="0">
                <a:latin typeface="Times New Roman" panose="02020603050405020304" pitchFamily="18" charset="0"/>
                <a:cs typeface="Times New Roman" panose="02020603050405020304" pitchFamily="18" charset="0"/>
              </a:rPr>
              <a:t>asynchronous</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master</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less replication </a:t>
            </a:r>
            <a:r>
              <a:rPr lang="en-US" sz="2000" dirty="0">
                <a:latin typeface="Times New Roman" panose="02020603050405020304" pitchFamily="18" charset="0"/>
                <a:cs typeface="Times New Roman" panose="02020603050405020304" pitchFamily="18" charset="0"/>
              </a:rPr>
              <a:t>allowing low latency operations for all clients."</a:t>
            </a:r>
          </a:p>
        </p:txBody>
      </p:sp>
    </p:spTree>
    <p:extLst>
      <p:ext uri="{BB962C8B-B14F-4D97-AF65-F5344CB8AC3E}">
        <p14:creationId xmlns:p14="http://schemas.microsoft.com/office/powerpoint/2010/main" val="3283070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6209"/>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Read Operation – Node Specific</a:t>
            </a:r>
          </a:p>
        </p:txBody>
      </p:sp>
      <p:sp>
        <p:nvSpPr>
          <p:cNvPr id="3" name="Content Placeholder 2"/>
          <p:cNvSpPr>
            <a:spLocks noGrp="1"/>
          </p:cNvSpPr>
          <p:nvPr>
            <p:ph idx="1"/>
          </p:nvPr>
        </p:nvSpPr>
        <p:spPr>
          <a:xfrm>
            <a:off x="217170" y="1244010"/>
            <a:ext cx="8652510" cy="4882154"/>
          </a:xfrm>
        </p:spPr>
        <p:txBody>
          <a:bodyPr>
            <a:normAutofit lnSpcReduction="10000"/>
          </a:bodyPr>
          <a:lstStyle/>
          <a:p>
            <a:pPr marL="114300" indent="0">
              <a:buNone/>
            </a:pPr>
            <a:r>
              <a:rPr lang="en-US" sz="2400" dirty="0">
                <a:latin typeface="Times New Roman" panose="02020603050405020304" pitchFamily="18" charset="0"/>
                <a:cs typeface="Times New Roman" panose="02020603050405020304" pitchFamily="18" charset="0"/>
              </a:rPr>
              <a:t>When a read request comes to a node, Cassandra first looks up the </a:t>
            </a:r>
            <a:r>
              <a:rPr lang="en-US" sz="2400" b="1" dirty="0">
                <a:latin typeface="Times New Roman" panose="02020603050405020304" pitchFamily="18" charset="0"/>
                <a:cs typeface="Times New Roman" panose="02020603050405020304" pitchFamily="18" charset="0"/>
              </a:rPr>
              <a:t>MemTable</a:t>
            </a:r>
            <a:r>
              <a:rPr lang="en-US" sz="2400" dirty="0">
                <a:latin typeface="Times New Roman" panose="02020603050405020304" pitchFamily="18" charset="0"/>
                <a:cs typeface="Times New Roman" panose="02020603050405020304" pitchFamily="18" charset="0"/>
              </a:rPr>
              <a:t> to see if the data is present in it. If yes, it is returned to the coordinator node. If not, it uses the bloom filter (built on the row keys contained in the </a:t>
            </a:r>
            <a:r>
              <a:rPr lang="en-US" sz="2400" b="1" dirty="0">
                <a:latin typeface="Times New Roman" panose="02020603050405020304" pitchFamily="18" charset="0"/>
                <a:cs typeface="Times New Roman" panose="02020603050405020304" pitchFamily="18" charset="0"/>
              </a:rPr>
              <a:t>SSTable</a:t>
            </a:r>
            <a:r>
              <a:rPr lang="en-US" sz="2400" dirty="0">
                <a:latin typeface="Times New Roman" panose="02020603050405020304" pitchFamily="18" charset="0"/>
                <a:cs typeface="Times New Roman" panose="02020603050405020304" pitchFamily="18" charset="0"/>
              </a:rPr>
              <a:t>) associated with each SSTable to find a set of </a:t>
            </a:r>
            <a:r>
              <a:rPr lang="en-US" sz="2400" b="1" dirty="0">
                <a:latin typeface="Times New Roman" panose="02020603050405020304" pitchFamily="18" charset="0"/>
                <a:cs typeface="Times New Roman" panose="02020603050405020304" pitchFamily="18" charset="0"/>
              </a:rPr>
              <a:t>SSTables</a:t>
            </a:r>
            <a:r>
              <a:rPr lang="en-US" sz="2400" dirty="0">
                <a:latin typeface="Times New Roman" panose="02020603050405020304" pitchFamily="18" charset="0"/>
                <a:cs typeface="Times New Roman" panose="02020603050405020304" pitchFamily="18" charset="0"/>
              </a:rPr>
              <a:t> where the data may reside. </a:t>
            </a:r>
          </a:p>
          <a:p>
            <a:pPr marL="114300" indent="0">
              <a:buNone/>
            </a:pPr>
            <a:r>
              <a:rPr lang="en-US" sz="2400" dirty="0">
                <a:latin typeface="Times New Roman" panose="02020603050405020304" pitchFamily="18" charset="0"/>
                <a:cs typeface="Times New Roman" panose="02020603050405020304" pitchFamily="18" charset="0"/>
              </a:rPr>
              <a:t>Now, it scans each </a:t>
            </a:r>
            <a:r>
              <a:rPr lang="en-US" sz="2400" b="1" dirty="0">
                <a:latin typeface="Times New Roman" panose="02020603050405020304" pitchFamily="18" charset="0"/>
                <a:cs typeface="Times New Roman" panose="02020603050405020304" pitchFamily="18" charset="0"/>
              </a:rPr>
              <a:t>SSTable</a:t>
            </a:r>
            <a:r>
              <a:rPr lang="en-US" sz="2400" dirty="0">
                <a:latin typeface="Times New Roman" panose="02020603050405020304" pitchFamily="18" charset="0"/>
                <a:cs typeface="Times New Roman" panose="02020603050405020304" pitchFamily="18" charset="0"/>
              </a:rPr>
              <a:t> in reverse chronological order (latest first, oldest last). Each row in the </a:t>
            </a:r>
            <a:r>
              <a:rPr lang="en-US" sz="2400" b="1" dirty="0">
                <a:latin typeface="Times New Roman" panose="02020603050405020304" pitchFamily="18" charset="0"/>
                <a:cs typeface="Times New Roman" panose="02020603050405020304" pitchFamily="18" charset="0"/>
              </a:rPr>
              <a:t>SSTable</a:t>
            </a:r>
            <a:r>
              <a:rPr lang="en-US" sz="2400" dirty="0">
                <a:latin typeface="Times New Roman" panose="02020603050405020304" pitchFamily="18" charset="0"/>
                <a:cs typeface="Times New Roman" panose="02020603050405020304" pitchFamily="18" charset="0"/>
              </a:rPr>
              <a:t>, in turn, has a </a:t>
            </a:r>
            <a:r>
              <a:rPr lang="en-US" sz="2400" b="1" dirty="0">
                <a:solidFill>
                  <a:srgbClr val="FF0000"/>
                </a:solidFill>
                <a:latin typeface="Times New Roman" panose="02020603050405020304" pitchFamily="18" charset="0"/>
                <a:cs typeface="Times New Roman" panose="02020603050405020304" pitchFamily="18" charset="0"/>
              </a:rPr>
              <a:t>bloom filter </a:t>
            </a:r>
            <a:r>
              <a:rPr lang="en-US" sz="2400" dirty="0">
                <a:latin typeface="Times New Roman" panose="02020603050405020304" pitchFamily="18" charset="0"/>
                <a:cs typeface="Times New Roman" panose="02020603050405020304" pitchFamily="18" charset="0"/>
              </a:rPr>
              <a:t>associated with it. Each </a:t>
            </a:r>
            <a:r>
              <a:rPr lang="en-US" sz="2400" b="1" dirty="0">
                <a:latin typeface="Times New Roman" panose="02020603050405020304" pitchFamily="18" charset="0"/>
                <a:cs typeface="Times New Roman" panose="02020603050405020304" pitchFamily="18" charset="0"/>
              </a:rPr>
              <a:t>SSTable</a:t>
            </a:r>
            <a:r>
              <a:rPr lang="en-US" sz="2400" dirty="0">
                <a:latin typeface="Times New Roman" panose="02020603050405020304" pitchFamily="18" charset="0"/>
                <a:cs typeface="Times New Roman" panose="02020603050405020304" pitchFamily="18" charset="0"/>
              </a:rPr>
              <a:t> also has an index associated with it. Cassandra uses the </a:t>
            </a:r>
            <a:r>
              <a:rPr lang="en-US" sz="2400" b="1" dirty="0">
                <a:solidFill>
                  <a:srgbClr val="FF0000"/>
                </a:solidFill>
                <a:latin typeface="Times New Roman" panose="02020603050405020304" pitchFamily="18" charset="0"/>
                <a:cs typeface="Times New Roman" panose="02020603050405020304" pitchFamily="18" charset="0"/>
              </a:rPr>
              <a:t>bloom filter </a:t>
            </a:r>
            <a:r>
              <a:rPr lang="en-US" sz="2400" dirty="0">
                <a:latin typeface="Times New Roman" panose="02020603050405020304" pitchFamily="18" charset="0"/>
                <a:cs typeface="Times New Roman" panose="02020603050405020304" pitchFamily="18" charset="0"/>
              </a:rPr>
              <a:t>to see if the row may contain the column value requested. When combined with the index it actually locates the value associated with that column. This value id returned to the coordinator node. The other </a:t>
            </a:r>
            <a:r>
              <a:rPr lang="en-US" sz="2400" b="1" dirty="0">
                <a:latin typeface="Times New Roman" panose="02020603050405020304" pitchFamily="18" charset="0"/>
                <a:cs typeface="Times New Roman" panose="02020603050405020304" pitchFamily="18" charset="0"/>
              </a:rPr>
              <a:t>SSTable</a:t>
            </a:r>
            <a:r>
              <a:rPr lang="en-US" sz="2400" dirty="0">
                <a:latin typeface="Times New Roman" panose="02020603050405020304" pitchFamily="18" charset="0"/>
                <a:cs typeface="Times New Roman" panose="02020603050405020304" pitchFamily="18" charset="0"/>
              </a:rPr>
              <a:t> next in the set are ignored because they have a later timestamp.</a:t>
            </a:r>
          </a:p>
          <a:p>
            <a:pPr marL="114300" indent="0">
              <a:buNone/>
            </a:pPr>
            <a:endParaRPr lang="en-US" dirty="0"/>
          </a:p>
        </p:txBody>
      </p:sp>
    </p:spTree>
    <p:extLst>
      <p:ext uri="{BB962C8B-B14F-4D97-AF65-F5344CB8AC3E}">
        <p14:creationId xmlns:p14="http://schemas.microsoft.com/office/powerpoint/2010/main" val="1829957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337"/>
            <a:ext cx="8229600" cy="799783"/>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Seed Node</a:t>
            </a:r>
          </a:p>
        </p:txBody>
      </p:sp>
      <p:sp>
        <p:nvSpPr>
          <p:cNvPr id="3" name="Content Placeholder 2"/>
          <p:cNvSpPr>
            <a:spLocks noGrp="1"/>
          </p:cNvSpPr>
          <p:nvPr>
            <p:ph idx="1"/>
          </p:nvPr>
        </p:nvSpPr>
        <p:spPr>
          <a:xfrm>
            <a:off x="217170" y="1303338"/>
            <a:ext cx="8823960" cy="4822826"/>
          </a:xfrm>
        </p:spPr>
        <p:txBody>
          <a:bodyPr/>
          <a:lstStyle/>
          <a:p>
            <a:pPr marL="114300" indent="0">
              <a:buNone/>
            </a:pPr>
            <a:r>
              <a:rPr lang="en-US" sz="2400" b="1" dirty="0">
                <a:latin typeface="Times New Roman" panose="02020603050405020304" pitchFamily="18" charset="0"/>
                <a:cs typeface="Times New Roman" panose="02020603050405020304" pitchFamily="18" charset="0"/>
              </a:rPr>
              <a:t>Seed nodes </a:t>
            </a:r>
            <a:r>
              <a:rPr lang="en-US" sz="2400" dirty="0">
                <a:latin typeface="Times New Roman" panose="02020603050405020304" pitchFamily="18" charset="0"/>
                <a:cs typeface="Times New Roman" panose="02020603050405020304" pitchFamily="18" charset="0"/>
              </a:rPr>
              <a:t>are specially designated nodes within the Cassandra cluster. </a:t>
            </a:r>
            <a:r>
              <a:rPr lang="en-US" sz="2400" b="1" dirty="0">
                <a:latin typeface="Times New Roman" panose="02020603050405020304" pitchFamily="18" charset="0"/>
                <a:cs typeface="Times New Roman" panose="02020603050405020304" pitchFamily="18" charset="0"/>
              </a:rPr>
              <a:t>When a new node joins the cluster, it “</a:t>
            </a:r>
            <a:r>
              <a:rPr lang="en-US" sz="2400" b="1" dirty="0">
                <a:solidFill>
                  <a:srgbClr val="FF0000"/>
                </a:solidFill>
                <a:latin typeface="Times New Roman" panose="02020603050405020304" pitchFamily="18" charset="0"/>
                <a:cs typeface="Times New Roman" panose="02020603050405020304" pitchFamily="18" charset="0"/>
              </a:rPr>
              <a:t>gossips</a:t>
            </a:r>
            <a:r>
              <a:rPr lang="en-US" sz="2400" b="1" dirty="0">
                <a:latin typeface="Times New Roman" panose="02020603050405020304" pitchFamily="18" charset="0"/>
                <a:cs typeface="Times New Roman" panose="02020603050405020304" pitchFamily="18" charset="0"/>
              </a:rPr>
              <a:t>” with the seed node to become a part of the cluster like other existing nodes. </a:t>
            </a:r>
            <a:r>
              <a:rPr lang="en-US" sz="2400" dirty="0">
                <a:latin typeface="Times New Roman" panose="02020603050405020304" pitchFamily="18" charset="0"/>
                <a:cs typeface="Times New Roman" panose="02020603050405020304" pitchFamily="18" charset="0"/>
              </a:rPr>
              <a:t>A cluster should have more than one seed node but all nodes should not be seed nodes. They are not special is any other way. They are neither the master in a master-slave configuration.</a:t>
            </a:r>
          </a:p>
          <a:p>
            <a:pPr marL="114300" indent="0">
              <a:buNone/>
            </a:pPr>
            <a:endParaRPr lang="en-US" dirty="0"/>
          </a:p>
        </p:txBody>
      </p:sp>
      <p:pic>
        <p:nvPicPr>
          <p:cNvPr id="4" name="Content Placeholder 3" descr="Cassandra Architecture - V1.1.jpg">
            <a:extLst>
              <a:ext uri="{FF2B5EF4-FFF2-40B4-BE49-F238E27FC236}">
                <a16:creationId xmlns:a16="http://schemas.microsoft.com/office/drawing/2014/main" id="{C640C32B-1AEB-438D-8173-8CF903F1D841}"/>
              </a:ext>
            </a:extLst>
          </p:cNvPr>
          <p:cNvPicPr>
            <a:picLocks noChangeAspect="1"/>
          </p:cNvPicPr>
          <p:nvPr/>
        </p:nvPicPr>
        <p:blipFill>
          <a:blip r:embed="rId3">
            <a:extLst>
              <a:ext uri="{28A0092B-C50C-407E-A947-70E740481C1C}">
                <a14:useLocalDpi xmlns:a14="http://schemas.microsoft.com/office/drawing/2010/main" val="0"/>
              </a:ext>
            </a:extLst>
          </a:blip>
          <a:srcRect t="-5654" b="-5654"/>
          <a:stretch>
            <a:fillRect/>
          </a:stretch>
        </p:blipFill>
        <p:spPr>
          <a:xfrm>
            <a:off x="3452884" y="3509278"/>
            <a:ext cx="5315432" cy="3348722"/>
          </a:xfrm>
          <a:prstGeom prst="rect">
            <a:avLst/>
          </a:prstGeom>
        </p:spPr>
      </p:pic>
      <p:sp>
        <p:nvSpPr>
          <p:cNvPr id="5" name="Rectangle 4">
            <a:extLst>
              <a:ext uri="{FF2B5EF4-FFF2-40B4-BE49-F238E27FC236}">
                <a16:creationId xmlns:a16="http://schemas.microsoft.com/office/drawing/2014/main" id="{C5378EA3-9B2E-435E-8C3F-321A07B2247E}"/>
              </a:ext>
            </a:extLst>
          </p:cNvPr>
          <p:cNvSpPr/>
          <p:nvPr/>
        </p:nvSpPr>
        <p:spPr>
          <a:xfrm>
            <a:off x="96628" y="5546052"/>
            <a:ext cx="3083442" cy="923330"/>
          </a:xfrm>
          <a:prstGeom prst="rect">
            <a:avLst/>
          </a:prstGeom>
        </p:spPr>
        <p:txBody>
          <a:bodyPr wrap="square">
            <a:spAutoFit/>
          </a:bodyPr>
          <a:lstStyle/>
          <a:p>
            <a:r>
              <a:rPr lang="en-CA" dirty="0">
                <a:latin typeface="Tahoma" panose="020B0604030504040204" pitchFamily="34" charset="0"/>
                <a:ea typeface="Tahoma" panose="020B0604030504040204" pitchFamily="34" charset="0"/>
                <a:cs typeface="Tahoma" panose="020B0604030504040204" pitchFamily="34" charset="0"/>
              </a:rPr>
              <a:t>They (0)sends out meta data to the right (32) and left nodes (96).</a:t>
            </a:r>
          </a:p>
        </p:txBody>
      </p:sp>
    </p:spTree>
    <p:extLst>
      <p:ext uri="{BB962C8B-B14F-4D97-AF65-F5344CB8AC3E}">
        <p14:creationId xmlns:p14="http://schemas.microsoft.com/office/powerpoint/2010/main" val="1693234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4072"/>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Snitches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2250122"/>
              </p:ext>
            </p:extLst>
          </p:nvPr>
        </p:nvGraphicFramePr>
        <p:xfrm>
          <a:off x="0" y="721360"/>
          <a:ext cx="9144000" cy="6000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3098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66EBC-05BE-40F5-9D27-95BFFC3F4307}"/>
              </a:ext>
            </a:extLst>
          </p:cNvPr>
          <p:cNvSpPr>
            <a:spLocks noGrp="1"/>
          </p:cNvSpPr>
          <p:nvPr>
            <p:ph type="title"/>
          </p:nvPr>
        </p:nvSpPr>
        <p:spPr>
          <a:xfrm>
            <a:off x="457200" y="274638"/>
            <a:ext cx="8229600" cy="761682"/>
          </a:xfrm>
        </p:spPr>
        <p:txBody>
          <a:bodyPr>
            <a:normAutofit fontScale="90000"/>
          </a:bodyPr>
          <a:lstStyle/>
          <a:p>
            <a:r>
              <a:rPr lang="en-US" dirty="0" err="1">
                <a:solidFill>
                  <a:srgbClr val="FF0000"/>
                </a:solidFill>
                <a:latin typeface="Times New Roman" panose="02020603050405020304" pitchFamily="18" charset="0"/>
                <a:cs typeface="Times New Roman" panose="02020603050405020304" pitchFamily="18" charset="0"/>
              </a:rPr>
              <a:t>PropertyFileSnitch</a:t>
            </a:r>
            <a:r>
              <a:rPr lang="en-US" dirty="0">
                <a:solidFill>
                  <a:srgbClr val="FF0000"/>
                </a:solidFill>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a:t>
            </a:r>
            <a:br>
              <a:rPr lang="en-CA" dirty="0"/>
            </a:br>
            <a:endParaRPr lang="en-CA" dirty="0"/>
          </a:p>
        </p:txBody>
      </p:sp>
      <p:pic>
        <p:nvPicPr>
          <p:cNvPr id="4" name="Picture 3">
            <a:extLst>
              <a:ext uri="{FF2B5EF4-FFF2-40B4-BE49-F238E27FC236}">
                <a16:creationId xmlns:a16="http://schemas.microsoft.com/office/drawing/2014/main" id="{5B3C1AD1-C234-4D7B-8EAC-5A2B068F78C9}"/>
              </a:ext>
            </a:extLst>
          </p:cNvPr>
          <p:cNvPicPr>
            <a:picLocks noChangeAspect="1"/>
          </p:cNvPicPr>
          <p:nvPr/>
        </p:nvPicPr>
        <p:blipFill>
          <a:blip r:embed="rId3"/>
          <a:stretch>
            <a:fillRect/>
          </a:stretch>
        </p:blipFill>
        <p:spPr>
          <a:xfrm>
            <a:off x="138224" y="1994217"/>
            <a:ext cx="1771650" cy="371475"/>
          </a:xfrm>
          <a:prstGeom prst="rect">
            <a:avLst/>
          </a:prstGeom>
        </p:spPr>
      </p:pic>
      <p:pic>
        <p:nvPicPr>
          <p:cNvPr id="5" name="Content Placeholder 3" descr="Cassandra - Write Operations.jpg">
            <a:extLst>
              <a:ext uri="{FF2B5EF4-FFF2-40B4-BE49-F238E27FC236}">
                <a16:creationId xmlns:a16="http://schemas.microsoft.com/office/drawing/2014/main" id="{EAC3728E-75A5-4A36-9335-D59B0BCDD20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541" r="-1323"/>
          <a:stretch/>
        </p:blipFill>
        <p:spPr>
          <a:xfrm>
            <a:off x="2424224" y="1808480"/>
            <a:ext cx="6719776" cy="4398653"/>
          </a:xfrm>
        </p:spPr>
      </p:pic>
      <p:sp>
        <p:nvSpPr>
          <p:cNvPr id="6" name="Rectangle 5">
            <a:extLst>
              <a:ext uri="{FF2B5EF4-FFF2-40B4-BE49-F238E27FC236}">
                <a16:creationId xmlns:a16="http://schemas.microsoft.com/office/drawing/2014/main" id="{DB25ECC3-B2DF-44E2-AF12-EBFA8433F4AD}"/>
              </a:ext>
            </a:extLst>
          </p:cNvPr>
          <p:cNvSpPr/>
          <p:nvPr/>
        </p:nvSpPr>
        <p:spPr>
          <a:xfrm>
            <a:off x="284391" y="6325748"/>
            <a:ext cx="7487920" cy="369332"/>
          </a:xfrm>
          <a:prstGeom prst="rect">
            <a:avLst/>
          </a:prstGeom>
        </p:spPr>
        <p:txBody>
          <a:bodyPr wrap="square">
            <a:spAutoFit/>
          </a:bodyPr>
          <a:lstStyle/>
          <a:p>
            <a:pPr lvl="0"/>
            <a:r>
              <a:rPr lang="en-US" dirty="0">
                <a:latin typeface="Times New Roman" panose="02020603050405020304" pitchFamily="18" charset="0"/>
                <a:cs typeface="Times New Roman" panose="02020603050405020304" pitchFamily="18" charset="0"/>
              </a:rPr>
              <a:t>$CASSANDRA_HOME/conf/</a:t>
            </a:r>
            <a:r>
              <a:rPr lang="en-US" dirty="0" err="1">
                <a:latin typeface="Times New Roman" panose="02020603050405020304" pitchFamily="18" charset="0"/>
                <a:cs typeface="Times New Roman" panose="02020603050405020304" pitchFamily="18" charset="0"/>
              </a:rPr>
              <a:t>cassandra-topology.properties</a:t>
            </a:r>
            <a:r>
              <a:rPr lang="en-US" dirty="0">
                <a:latin typeface="Times New Roman" panose="02020603050405020304" pitchFamily="18" charset="0"/>
                <a:cs typeface="Times New Roman" panose="02020603050405020304" pitchFamily="18" charset="0"/>
              </a:rPr>
              <a:t> file</a:t>
            </a:r>
            <a:endParaRPr lang="en-CA" dirty="0"/>
          </a:p>
        </p:txBody>
      </p:sp>
    </p:spTree>
    <p:extLst>
      <p:ext uri="{BB962C8B-B14F-4D97-AF65-F5344CB8AC3E}">
        <p14:creationId xmlns:p14="http://schemas.microsoft.com/office/powerpoint/2010/main" val="2362392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66EBC-05BE-40F5-9D27-95BFFC3F4307}"/>
              </a:ext>
            </a:extLst>
          </p:cNvPr>
          <p:cNvSpPr>
            <a:spLocks noGrp="1"/>
          </p:cNvSpPr>
          <p:nvPr>
            <p:ph type="title"/>
          </p:nvPr>
        </p:nvSpPr>
        <p:spPr>
          <a:xfrm>
            <a:off x="457200" y="274638"/>
            <a:ext cx="8229600" cy="761682"/>
          </a:xfrm>
        </p:spPr>
        <p:txBody>
          <a:bodyPr>
            <a:normAutofit fontScale="90000"/>
          </a:bodyPr>
          <a:lstStyle/>
          <a:p>
            <a:r>
              <a:rPr lang="en-US" dirty="0" err="1">
                <a:solidFill>
                  <a:srgbClr val="FF0000"/>
                </a:solidFill>
                <a:latin typeface="Times New Roman" panose="02020603050405020304" pitchFamily="18" charset="0"/>
                <a:cs typeface="Times New Roman" panose="02020603050405020304" pitchFamily="18" charset="0"/>
              </a:rPr>
              <a:t>PropertyFileSnitch</a:t>
            </a:r>
            <a:r>
              <a:rPr lang="en-US" dirty="0">
                <a:solidFill>
                  <a:srgbClr val="FF0000"/>
                </a:solidFill>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a:t>
            </a:r>
            <a:br>
              <a:rPr lang="en-CA" dirty="0"/>
            </a:br>
            <a:endParaRPr lang="en-CA" dirty="0"/>
          </a:p>
        </p:txBody>
      </p:sp>
      <p:pic>
        <p:nvPicPr>
          <p:cNvPr id="9" name="Picture 8">
            <a:extLst>
              <a:ext uri="{FF2B5EF4-FFF2-40B4-BE49-F238E27FC236}">
                <a16:creationId xmlns:a16="http://schemas.microsoft.com/office/drawing/2014/main" id="{D997DD44-1EA9-4687-BD1A-A15A5E42A334}"/>
              </a:ext>
            </a:extLst>
          </p:cNvPr>
          <p:cNvPicPr>
            <a:picLocks noChangeAspect="1"/>
          </p:cNvPicPr>
          <p:nvPr/>
        </p:nvPicPr>
        <p:blipFill>
          <a:blip r:embed="rId2"/>
          <a:stretch>
            <a:fillRect/>
          </a:stretch>
        </p:blipFill>
        <p:spPr>
          <a:xfrm>
            <a:off x="187325" y="1366837"/>
            <a:ext cx="5314950" cy="4733925"/>
          </a:xfrm>
          <a:prstGeom prst="rect">
            <a:avLst/>
          </a:prstGeom>
        </p:spPr>
      </p:pic>
      <p:pic>
        <p:nvPicPr>
          <p:cNvPr id="10" name="Picture 9">
            <a:extLst>
              <a:ext uri="{FF2B5EF4-FFF2-40B4-BE49-F238E27FC236}">
                <a16:creationId xmlns:a16="http://schemas.microsoft.com/office/drawing/2014/main" id="{60BA388F-EBA0-4853-B2B5-0DC05809BB72}"/>
              </a:ext>
            </a:extLst>
          </p:cNvPr>
          <p:cNvPicPr>
            <a:picLocks noChangeAspect="1"/>
          </p:cNvPicPr>
          <p:nvPr/>
        </p:nvPicPr>
        <p:blipFill>
          <a:blip r:embed="rId3"/>
          <a:stretch>
            <a:fillRect/>
          </a:stretch>
        </p:blipFill>
        <p:spPr>
          <a:xfrm>
            <a:off x="834707" y="922020"/>
            <a:ext cx="1724025" cy="228600"/>
          </a:xfrm>
          <a:prstGeom prst="rect">
            <a:avLst/>
          </a:prstGeom>
        </p:spPr>
      </p:pic>
      <p:pic>
        <p:nvPicPr>
          <p:cNvPr id="11" name="Picture 10">
            <a:extLst>
              <a:ext uri="{FF2B5EF4-FFF2-40B4-BE49-F238E27FC236}">
                <a16:creationId xmlns:a16="http://schemas.microsoft.com/office/drawing/2014/main" id="{2EA0F9AC-1445-4C65-8323-77E15FDAA37C}"/>
              </a:ext>
            </a:extLst>
          </p:cNvPr>
          <p:cNvPicPr>
            <a:picLocks noChangeAspect="1"/>
          </p:cNvPicPr>
          <p:nvPr/>
        </p:nvPicPr>
        <p:blipFill rotWithShape="1">
          <a:blip r:embed="rId4"/>
          <a:srcRect t="58402"/>
          <a:stretch/>
        </p:blipFill>
        <p:spPr>
          <a:xfrm>
            <a:off x="187325" y="6100762"/>
            <a:ext cx="5010150" cy="578485"/>
          </a:xfrm>
          <a:prstGeom prst="rect">
            <a:avLst/>
          </a:prstGeom>
        </p:spPr>
      </p:pic>
    </p:spTree>
    <p:extLst>
      <p:ext uri="{BB962C8B-B14F-4D97-AF65-F5344CB8AC3E}">
        <p14:creationId xmlns:p14="http://schemas.microsoft.com/office/powerpoint/2010/main" val="2855832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085"/>
            <a:ext cx="8229600" cy="799250"/>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Partitioner</a:t>
            </a:r>
          </a:p>
        </p:txBody>
      </p:sp>
      <p:graphicFrame>
        <p:nvGraphicFramePr>
          <p:cNvPr id="5" name="Diagram 4"/>
          <p:cNvGraphicFramePr/>
          <p:nvPr>
            <p:extLst>
              <p:ext uri="{D42A27DB-BD31-4B8C-83A1-F6EECF244321}">
                <p14:modId xmlns:p14="http://schemas.microsoft.com/office/powerpoint/2010/main" val="2905052208"/>
              </p:ext>
            </p:extLst>
          </p:nvPr>
        </p:nvGraphicFramePr>
        <p:xfrm>
          <a:off x="308344" y="1275907"/>
          <a:ext cx="8499325" cy="5199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0973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25"/>
            <a:ext cx="8229600" cy="868362"/>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Tunable Consistency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9624712"/>
              </p:ext>
            </p:extLst>
          </p:nvPr>
        </p:nvGraphicFramePr>
        <p:xfrm>
          <a:off x="457200" y="1452044"/>
          <a:ext cx="7891671" cy="4083623"/>
        </p:xfrm>
        <a:graphic>
          <a:graphicData uri="http://schemas.openxmlformats.org/drawingml/2006/table">
            <a:tbl>
              <a:tblPr firstRow="1" bandRow="1">
                <a:tableStyleId>{3C2FFA5D-87B4-456A-9821-1D502468CF0F}</a:tableStyleId>
              </a:tblPr>
              <a:tblGrid>
                <a:gridCol w="2630557">
                  <a:extLst>
                    <a:ext uri="{9D8B030D-6E8A-4147-A177-3AD203B41FA5}">
                      <a16:colId xmlns:a16="http://schemas.microsoft.com/office/drawing/2014/main" val="20000"/>
                    </a:ext>
                  </a:extLst>
                </a:gridCol>
                <a:gridCol w="2630557">
                  <a:extLst>
                    <a:ext uri="{9D8B030D-6E8A-4147-A177-3AD203B41FA5}">
                      <a16:colId xmlns:a16="http://schemas.microsoft.com/office/drawing/2014/main" val="20001"/>
                    </a:ext>
                  </a:extLst>
                </a:gridCol>
                <a:gridCol w="2630557">
                  <a:extLst>
                    <a:ext uri="{9D8B030D-6E8A-4147-A177-3AD203B41FA5}">
                      <a16:colId xmlns:a16="http://schemas.microsoft.com/office/drawing/2014/main" val="20002"/>
                    </a:ext>
                  </a:extLst>
                </a:gridCol>
              </a:tblGrid>
              <a:tr h="528554">
                <a:tc>
                  <a:txBody>
                    <a:bodyPr/>
                    <a:lstStyle/>
                    <a:p>
                      <a:pPr marL="0" algn="ctr" defTabSz="457200" rtl="0" eaLnBrk="1" latinLnBrk="0" hangingPunct="1"/>
                      <a:r>
                        <a:rPr lang="en-US" sz="1800" b="1" kern="1200" dirty="0">
                          <a:solidFill>
                            <a:schemeClr val="lt1"/>
                          </a:solidFill>
                          <a:latin typeface="Times New Roman" panose="02020603050405020304" pitchFamily="18" charset="0"/>
                          <a:ea typeface="+mn-ea"/>
                          <a:cs typeface="Times New Roman" panose="02020603050405020304" pitchFamily="18" charset="0"/>
                        </a:rPr>
                        <a:t>Consistency</a:t>
                      </a:r>
                    </a:p>
                  </a:txBody>
                  <a:tcPr/>
                </a:tc>
                <a:tc>
                  <a:txBody>
                    <a:bodyPr/>
                    <a:lstStyle/>
                    <a:p>
                      <a:pPr algn="ctr"/>
                      <a:r>
                        <a:rPr lang="en-US" dirty="0">
                          <a:latin typeface="Times New Roman" panose="02020603050405020304" pitchFamily="18" charset="0"/>
                          <a:cs typeface="Times New Roman" panose="02020603050405020304" pitchFamily="18" charset="0"/>
                        </a:rPr>
                        <a:t>Write</a:t>
                      </a:r>
                    </a:p>
                  </a:txBody>
                  <a:tcPr/>
                </a:tc>
                <a:tc>
                  <a:txBody>
                    <a:bodyPr/>
                    <a:lstStyle/>
                    <a:p>
                      <a:pPr algn="ctr"/>
                      <a:r>
                        <a:rPr lang="en-US" dirty="0">
                          <a:latin typeface="Times New Roman" panose="02020603050405020304" pitchFamily="18" charset="0"/>
                          <a:cs typeface="Times New Roman" panose="02020603050405020304" pitchFamily="18" charset="0"/>
                        </a:rPr>
                        <a:t>Read</a:t>
                      </a:r>
                    </a:p>
                  </a:txBody>
                  <a:tcPr/>
                </a:tc>
                <a:extLst>
                  <a:ext uri="{0D108BD9-81ED-4DB2-BD59-A6C34878D82A}">
                    <a16:rowId xmlns:a16="http://schemas.microsoft.com/office/drawing/2014/main" val="10000"/>
                  </a:ext>
                </a:extLst>
              </a:tr>
              <a:tr h="528554">
                <a:tc>
                  <a:txBody>
                    <a:bodyPr/>
                    <a:lstStyle/>
                    <a:p>
                      <a:pPr algn="ctr"/>
                      <a:r>
                        <a:rPr lang="en-US" dirty="0">
                          <a:latin typeface="Times New Roman" panose="02020603050405020304" pitchFamily="18" charset="0"/>
                          <a:cs typeface="Times New Roman" panose="02020603050405020304" pitchFamily="18" charset="0"/>
                        </a:rPr>
                        <a:t>Zero</a:t>
                      </a:r>
                    </a:p>
                  </a:txBody>
                  <a:tcPr/>
                </a:tc>
                <a:tc>
                  <a:txBody>
                    <a:bodyPr/>
                    <a:lstStyle/>
                    <a:p>
                      <a:pPr algn="ctr"/>
                      <a:r>
                        <a:rPr lang="en-US" dirty="0">
                          <a:latin typeface="Times New Roman" panose="02020603050405020304" pitchFamily="18" charset="0"/>
                          <a:cs typeface="Times New Roman" panose="02020603050405020304" pitchFamily="18" charset="0"/>
                        </a:rPr>
                        <a:t>Fire &amp; Forget</a:t>
                      </a:r>
                    </a:p>
                  </a:txBody>
                  <a:tcPr/>
                </a:tc>
                <a:tc>
                  <a:txBody>
                    <a:bodyPr/>
                    <a:lstStyle/>
                    <a:p>
                      <a:pPr algn="ctr"/>
                      <a:r>
                        <a:rPr lang="en-US" dirty="0">
                          <a:latin typeface="Times New Roman" panose="02020603050405020304" pitchFamily="18" charset="0"/>
                          <a:cs typeface="Times New Roman" panose="02020603050405020304" pitchFamily="18" charset="0"/>
                        </a:rPr>
                        <a:t>Not available</a:t>
                      </a:r>
                    </a:p>
                  </a:txBody>
                  <a:tcPr/>
                </a:tc>
                <a:extLst>
                  <a:ext uri="{0D108BD9-81ED-4DB2-BD59-A6C34878D82A}">
                    <a16:rowId xmlns:a16="http://schemas.microsoft.com/office/drawing/2014/main" val="10001"/>
                  </a:ext>
                </a:extLst>
              </a:tr>
              <a:tr h="912299">
                <a:tc>
                  <a:txBody>
                    <a:bodyPr/>
                    <a:lstStyle/>
                    <a:p>
                      <a:pPr algn="ctr"/>
                      <a:r>
                        <a:rPr lang="en-US" dirty="0">
                          <a:latin typeface="Times New Roman" panose="02020603050405020304" pitchFamily="18" charset="0"/>
                          <a:cs typeface="Times New Roman" panose="02020603050405020304" pitchFamily="18" charset="0"/>
                        </a:rPr>
                        <a:t>Any</a:t>
                      </a:r>
                    </a:p>
                  </a:txBody>
                  <a:tcPr/>
                </a:tc>
                <a:tc>
                  <a:txBody>
                    <a:bodyPr/>
                    <a:lstStyle/>
                    <a:p>
                      <a:pPr algn="ctr"/>
                      <a:r>
                        <a:rPr lang="en-US" dirty="0">
                          <a:latin typeface="Times New Roman" panose="02020603050405020304" pitchFamily="18" charset="0"/>
                          <a:cs typeface="Times New Roman" panose="02020603050405020304" pitchFamily="18" charset="0"/>
                        </a:rPr>
                        <a:t>Any of the designated nodes</a:t>
                      </a:r>
                    </a:p>
                  </a:txBody>
                  <a:tcPr/>
                </a:tc>
                <a:tc>
                  <a:txBody>
                    <a:bodyPr/>
                    <a:lstStyle/>
                    <a:p>
                      <a:pPr algn="ctr"/>
                      <a:r>
                        <a:rPr lang="en-US" dirty="0">
                          <a:latin typeface="Times New Roman" panose="02020603050405020304" pitchFamily="18" charset="0"/>
                          <a:cs typeface="Times New Roman" panose="02020603050405020304" pitchFamily="18" charset="0"/>
                        </a:rPr>
                        <a:t>Not available</a:t>
                      </a:r>
                    </a:p>
                  </a:txBody>
                  <a:tcPr/>
                </a:tc>
                <a:extLst>
                  <a:ext uri="{0D108BD9-81ED-4DB2-BD59-A6C34878D82A}">
                    <a16:rowId xmlns:a16="http://schemas.microsoft.com/office/drawing/2014/main" val="10002"/>
                  </a:ext>
                </a:extLst>
              </a:tr>
              <a:tr h="528554">
                <a:tc>
                  <a:txBody>
                    <a:bodyPr/>
                    <a:lstStyle/>
                    <a:p>
                      <a:pPr algn="ctr"/>
                      <a:r>
                        <a:rPr lang="en-US" dirty="0">
                          <a:latin typeface="Times New Roman" panose="02020603050405020304" pitchFamily="18" charset="0"/>
                          <a:cs typeface="Times New Roman" panose="02020603050405020304" pitchFamily="18" charset="0"/>
                        </a:rPr>
                        <a:t>One</a:t>
                      </a:r>
                    </a:p>
                  </a:txBody>
                  <a:tcPr/>
                </a:tc>
                <a:tc>
                  <a:txBody>
                    <a:bodyPr/>
                    <a:lstStyle/>
                    <a:p>
                      <a:pPr algn="ctr"/>
                      <a:r>
                        <a:rPr lang="en-US" dirty="0">
                          <a:latin typeface="Times New Roman" panose="02020603050405020304" pitchFamily="18" charset="0"/>
                          <a:cs typeface="Times New Roman" panose="02020603050405020304" pitchFamily="18" charset="0"/>
                        </a:rPr>
                        <a:t>First replica</a:t>
                      </a:r>
                    </a:p>
                  </a:txBody>
                  <a:tcPr/>
                </a:tc>
                <a:tc>
                  <a:txBody>
                    <a:bodyPr/>
                    <a:lstStyle/>
                    <a:p>
                      <a:pPr algn="ctr"/>
                      <a:r>
                        <a:rPr lang="en-US" dirty="0">
                          <a:latin typeface="Times New Roman" panose="02020603050405020304" pitchFamily="18" charset="0"/>
                          <a:cs typeface="Times New Roman" panose="02020603050405020304" pitchFamily="18" charset="0"/>
                        </a:rPr>
                        <a:t>First replica</a:t>
                      </a:r>
                    </a:p>
                  </a:txBody>
                  <a:tcPr/>
                </a:tc>
                <a:extLst>
                  <a:ext uri="{0D108BD9-81ED-4DB2-BD59-A6C34878D82A}">
                    <a16:rowId xmlns:a16="http://schemas.microsoft.com/office/drawing/2014/main" val="10003"/>
                  </a:ext>
                </a:extLst>
              </a:tr>
              <a:tr h="528554">
                <a:tc>
                  <a:txBody>
                    <a:bodyPr/>
                    <a:lstStyle/>
                    <a:p>
                      <a:pPr algn="ctr"/>
                      <a:r>
                        <a:rPr lang="en-US" b="1" dirty="0">
                          <a:solidFill>
                            <a:srgbClr val="FF0000"/>
                          </a:solidFill>
                          <a:latin typeface="Times New Roman" panose="02020603050405020304" pitchFamily="18" charset="0"/>
                          <a:cs typeface="Times New Roman" panose="02020603050405020304" pitchFamily="18" charset="0"/>
                        </a:rPr>
                        <a:t>Quorum</a:t>
                      </a:r>
                    </a:p>
                  </a:txBody>
                  <a:tcPr/>
                </a:tc>
                <a:tc>
                  <a:txBody>
                    <a:bodyPr/>
                    <a:lstStyle/>
                    <a:p>
                      <a:pPr algn="ctr"/>
                      <a:r>
                        <a:rPr lang="en-US" b="1" dirty="0">
                          <a:solidFill>
                            <a:srgbClr val="FF0000"/>
                          </a:solidFill>
                          <a:latin typeface="Times New Roman" panose="02020603050405020304" pitchFamily="18" charset="0"/>
                          <a:cs typeface="Times New Roman" panose="02020603050405020304" pitchFamily="18" charset="0"/>
                        </a:rPr>
                        <a:t>N/2 +1 replicas</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latin typeface="Times New Roman" panose="02020603050405020304" pitchFamily="18" charset="0"/>
                          <a:cs typeface="Times New Roman" panose="02020603050405020304" pitchFamily="18" charset="0"/>
                        </a:rPr>
                        <a:t>N/2 +1 replicas</a:t>
                      </a:r>
                    </a:p>
                  </a:txBody>
                  <a:tcPr/>
                </a:tc>
                <a:extLst>
                  <a:ext uri="{0D108BD9-81ED-4DB2-BD59-A6C34878D82A}">
                    <a16:rowId xmlns:a16="http://schemas.microsoft.com/office/drawing/2014/main" val="10004"/>
                  </a:ext>
                </a:extLst>
              </a:tr>
              <a:tr h="528554">
                <a:tc>
                  <a:txBody>
                    <a:bodyPr/>
                    <a:lstStyle/>
                    <a:p>
                      <a:pPr algn="ctr"/>
                      <a:r>
                        <a:rPr lang="en-US" dirty="0">
                          <a:latin typeface="Times New Roman" panose="02020603050405020304" pitchFamily="18" charset="0"/>
                          <a:cs typeface="Times New Roman" panose="02020603050405020304" pitchFamily="18" charset="0"/>
                        </a:rPr>
                        <a:t>All</a:t>
                      </a:r>
                    </a:p>
                  </a:txBody>
                  <a:tcPr/>
                </a:tc>
                <a:tc>
                  <a:txBody>
                    <a:bodyPr/>
                    <a:lstStyle/>
                    <a:p>
                      <a:pPr algn="ctr"/>
                      <a:r>
                        <a:rPr lang="en-US" dirty="0">
                          <a:latin typeface="Times New Roman" panose="02020603050405020304" pitchFamily="18" charset="0"/>
                          <a:cs typeface="Times New Roman" panose="02020603050405020304" pitchFamily="18" charset="0"/>
                        </a:rPr>
                        <a:t>All replicas</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All replicas</a:t>
                      </a:r>
                    </a:p>
                  </a:txBody>
                  <a:tcPr/>
                </a:tc>
                <a:extLst>
                  <a:ext uri="{0D108BD9-81ED-4DB2-BD59-A6C34878D82A}">
                    <a16:rowId xmlns:a16="http://schemas.microsoft.com/office/drawing/2014/main" val="10005"/>
                  </a:ext>
                </a:extLst>
              </a:tr>
              <a:tr h="528554">
                <a:tc gridSpan="3">
                  <a:txBody>
                    <a:bodyPr/>
                    <a:lstStyle/>
                    <a:p>
                      <a:pPr algn="ctr"/>
                      <a:r>
                        <a:rPr lang="en-US" dirty="0">
                          <a:latin typeface="Times New Roman" panose="02020603050405020304" pitchFamily="18" charset="0"/>
                          <a:cs typeface="Times New Roman" panose="02020603050405020304" pitchFamily="18" charset="0"/>
                        </a:rPr>
                        <a:t>* N = Replication factor configured for the</a:t>
                      </a:r>
                      <a:r>
                        <a:rPr lang="en-US" baseline="0" dirty="0">
                          <a:latin typeface="Times New Roman" panose="02020603050405020304" pitchFamily="18" charset="0"/>
                          <a:cs typeface="Times New Roman" panose="02020603050405020304" pitchFamily="18" charset="0"/>
                        </a:rPr>
                        <a:t> cluster</a:t>
                      </a:r>
                      <a:endParaRPr lang="en-US" dirty="0">
                        <a:latin typeface="Times New Roman" panose="02020603050405020304" pitchFamily="18" charset="0"/>
                        <a:cs typeface="Times New Roman" panose="02020603050405020304" pitchFamily="18" charset="0"/>
                      </a:endParaRP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03092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88849"/>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Commit Log</a:t>
            </a:r>
          </a:p>
        </p:txBody>
      </p:sp>
      <p:pic>
        <p:nvPicPr>
          <p:cNvPr id="4" name="Content Placeholder 3" descr="Commit Log.jpg"/>
          <p:cNvPicPr>
            <a:picLocks noGrp="1" noChangeAspect="1"/>
          </p:cNvPicPr>
          <p:nvPr>
            <p:ph idx="1"/>
          </p:nvPr>
        </p:nvPicPr>
        <p:blipFill>
          <a:blip r:embed="rId3">
            <a:extLst>
              <a:ext uri="{28A0092B-C50C-407E-A947-70E740481C1C}">
                <a14:useLocalDpi xmlns:a14="http://schemas.microsoft.com/office/drawing/2010/main" val="0"/>
              </a:ext>
            </a:extLst>
          </a:blip>
          <a:srcRect t="-3030" b="-3030"/>
          <a:stretch>
            <a:fillRect/>
          </a:stretch>
        </p:blipFill>
        <p:spPr>
          <a:xfrm>
            <a:off x="367748" y="1166018"/>
            <a:ext cx="8408505" cy="4624354"/>
          </a:xfrm>
        </p:spPr>
      </p:pic>
    </p:spTree>
    <p:extLst>
      <p:ext uri="{BB962C8B-B14F-4D97-AF65-F5344CB8AC3E}">
        <p14:creationId xmlns:p14="http://schemas.microsoft.com/office/powerpoint/2010/main" val="1580297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C165F7-6177-4AA2-A9E4-BABD559BE470}"/>
              </a:ext>
            </a:extLst>
          </p:cNvPr>
          <p:cNvPicPr>
            <a:picLocks noChangeAspect="1"/>
          </p:cNvPicPr>
          <p:nvPr/>
        </p:nvPicPr>
        <p:blipFill>
          <a:blip r:embed="rId3"/>
          <a:stretch>
            <a:fillRect/>
          </a:stretch>
        </p:blipFill>
        <p:spPr>
          <a:xfrm>
            <a:off x="592223" y="331737"/>
            <a:ext cx="2418322" cy="6194525"/>
          </a:xfrm>
          <a:prstGeom prst="rect">
            <a:avLst/>
          </a:prstGeom>
        </p:spPr>
      </p:pic>
      <p:pic>
        <p:nvPicPr>
          <p:cNvPr id="6" name="Picture 5">
            <a:extLst>
              <a:ext uri="{FF2B5EF4-FFF2-40B4-BE49-F238E27FC236}">
                <a16:creationId xmlns:a16="http://schemas.microsoft.com/office/drawing/2014/main" id="{4DC29588-46B5-4FD9-A890-CB83AD53A99A}"/>
              </a:ext>
            </a:extLst>
          </p:cNvPr>
          <p:cNvPicPr>
            <a:picLocks noChangeAspect="1"/>
          </p:cNvPicPr>
          <p:nvPr/>
        </p:nvPicPr>
        <p:blipFill rotWithShape="1">
          <a:blip r:embed="rId4"/>
          <a:srcRect t="77395" r="17759"/>
          <a:stretch/>
        </p:blipFill>
        <p:spPr>
          <a:xfrm>
            <a:off x="3079292" y="5247356"/>
            <a:ext cx="2104123" cy="1509070"/>
          </a:xfrm>
          <a:prstGeom prst="rect">
            <a:avLst/>
          </a:prstGeom>
        </p:spPr>
      </p:pic>
      <p:sp>
        <p:nvSpPr>
          <p:cNvPr id="7" name="Arrow: Right 6">
            <a:extLst>
              <a:ext uri="{FF2B5EF4-FFF2-40B4-BE49-F238E27FC236}">
                <a16:creationId xmlns:a16="http://schemas.microsoft.com/office/drawing/2014/main" id="{81A02686-C740-4297-8A14-18AA728A3727}"/>
              </a:ext>
            </a:extLst>
          </p:cNvPr>
          <p:cNvSpPr/>
          <p:nvPr/>
        </p:nvSpPr>
        <p:spPr>
          <a:xfrm>
            <a:off x="2063870" y="3400257"/>
            <a:ext cx="946676" cy="43215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2" name="Multiplication Sign 1">
            <a:extLst>
              <a:ext uri="{FF2B5EF4-FFF2-40B4-BE49-F238E27FC236}">
                <a16:creationId xmlns:a16="http://schemas.microsoft.com/office/drawing/2014/main" id="{A4FD0746-579C-407B-994F-A3097188A202}"/>
              </a:ext>
            </a:extLst>
          </p:cNvPr>
          <p:cNvSpPr/>
          <p:nvPr/>
        </p:nvSpPr>
        <p:spPr>
          <a:xfrm>
            <a:off x="592223" y="5755341"/>
            <a:ext cx="693906" cy="546891"/>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pic>
        <p:nvPicPr>
          <p:cNvPr id="8" name="Picture 7">
            <a:extLst>
              <a:ext uri="{FF2B5EF4-FFF2-40B4-BE49-F238E27FC236}">
                <a16:creationId xmlns:a16="http://schemas.microsoft.com/office/drawing/2014/main" id="{939CC131-D923-4D02-B980-B21CA15877AF}"/>
              </a:ext>
            </a:extLst>
          </p:cNvPr>
          <p:cNvPicPr>
            <a:picLocks noChangeAspect="1"/>
          </p:cNvPicPr>
          <p:nvPr/>
        </p:nvPicPr>
        <p:blipFill rotWithShape="1">
          <a:blip r:embed="rId4"/>
          <a:srcRect r="36677" b="20923"/>
          <a:stretch/>
        </p:blipFill>
        <p:spPr>
          <a:xfrm>
            <a:off x="7463687" y="1477445"/>
            <a:ext cx="1620116" cy="5278981"/>
          </a:xfrm>
          <a:prstGeom prst="rect">
            <a:avLst/>
          </a:prstGeom>
        </p:spPr>
      </p:pic>
      <p:pic>
        <p:nvPicPr>
          <p:cNvPr id="9" name="Picture 8">
            <a:extLst>
              <a:ext uri="{FF2B5EF4-FFF2-40B4-BE49-F238E27FC236}">
                <a16:creationId xmlns:a16="http://schemas.microsoft.com/office/drawing/2014/main" id="{08A7DCE0-E234-4710-AD49-7C57D04B1780}"/>
              </a:ext>
            </a:extLst>
          </p:cNvPr>
          <p:cNvPicPr>
            <a:picLocks noChangeAspect="1"/>
          </p:cNvPicPr>
          <p:nvPr/>
        </p:nvPicPr>
        <p:blipFill rotWithShape="1">
          <a:blip r:embed="rId4"/>
          <a:srcRect b="78130"/>
          <a:stretch/>
        </p:blipFill>
        <p:spPr>
          <a:xfrm>
            <a:off x="3079292" y="2788811"/>
            <a:ext cx="2558497" cy="1459964"/>
          </a:xfrm>
          <a:prstGeom prst="rect">
            <a:avLst/>
          </a:prstGeom>
        </p:spPr>
      </p:pic>
      <p:sp>
        <p:nvSpPr>
          <p:cNvPr id="10" name="Arrow: Right 9">
            <a:extLst>
              <a:ext uri="{FF2B5EF4-FFF2-40B4-BE49-F238E27FC236}">
                <a16:creationId xmlns:a16="http://schemas.microsoft.com/office/drawing/2014/main" id="{BA2EE603-5E15-4C68-94DF-B980934B9423}"/>
              </a:ext>
            </a:extLst>
          </p:cNvPr>
          <p:cNvSpPr/>
          <p:nvPr/>
        </p:nvSpPr>
        <p:spPr>
          <a:xfrm rot="5400000">
            <a:off x="2995463" y="4427281"/>
            <a:ext cx="1284449" cy="43215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pic>
        <p:nvPicPr>
          <p:cNvPr id="11" name="Picture 10">
            <a:extLst>
              <a:ext uri="{FF2B5EF4-FFF2-40B4-BE49-F238E27FC236}">
                <a16:creationId xmlns:a16="http://schemas.microsoft.com/office/drawing/2014/main" id="{058078DE-57D7-4A89-BBA3-15F878283DA4}"/>
              </a:ext>
            </a:extLst>
          </p:cNvPr>
          <p:cNvPicPr>
            <a:picLocks noChangeAspect="1"/>
          </p:cNvPicPr>
          <p:nvPr/>
        </p:nvPicPr>
        <p:blipFill rotWithShape="1">
          <a:blip r:embed="rId4"/>
          <a:srcRect t="60502" r="39303" b="20257"/>
          <a:stretch/>
        </p:blipFill>
        <p:spPr>
          <a:xfrm>
            <a:off x="5496109" y="5386560"/>
            <a:ext cx="1552923" cy="1284451"/>
          </a:xfrm>
          <a:prstGeom prst="rect">
            <a:avLst/>
          </a:prstGeom>
        </p:spPr>
      </p:pic>
      <p:sp>
        <p:nvSpPr>
          <p:cNvPr id="12" name="Arrow: Right 11">
            <a:extLst>
              <a:ext uri="{FF2B5EF4-FFF2-40B4-BE49-F238E27FC236}">
                <a16:creationId xmlns:a16="http://schemas.microsoft.com/office/drawing/2014/main" id="{09107D9A-2CD4-423E-BFFB-4ACE870E62EC}"/>
              </a:ext>
            </a:extLst>
          </p:cNvPr>
          <p:cNvSpPr/>
          <p:nvPr/>
        </p:nvSpPr>
        <p:spPr>
          <a:xfrm>
            <a:off x="4640517" y="5870076"/>
            <a:ext cx="946676" cy="43215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13" name="Arrow: Right 12">
            <a:extLst>
              <a:ext uri="{FF2B5EF4-FFF2-40B4-BE49-F238E27FC236}">
                <a16:creationId xmlns:a16="http://schemas.microsoft.com/office/drawing/2014/main" id="{C419C804-175E-428D-AC6C-702F858C90E4}"/>
              </a:ext>
            </a:extLst>
          </p:cNvPr>
          <p:cNvSpPr/>
          <p:nvPr/>
        </p:nvSpPr>
        <p:spPr>
          <a:xfrm>
            <a:off x="6720822" y="5812707"/>
            <a:ext cx="946676" cy="43215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3D3D5EA7-A748-4D56-A2C6-8C9E5F9D3064}"/>
              </a:ext>
            </a:extLst>
          </p:cNvPr>
          <p:cNvSpPr/>
          <p:nvPr/>
        </p:nvSpPr>
        <p:spPr>
          <a:xfrm>
            <a:off x="4572000" y="3302715"/>
            <a:ext cx="2251322" cy="43215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3" name="Left Brace 2">
            <a:extLst>
              <a:ext uri="{FF2B5EF4-FFF2-40B4-BE49-F238E27FC236}">
                <a16:creationId xmlns:a16="http://schemas.microsoft.com/office/drawing/2014/main" id="{45BB048E-803B-4154-97F8-B3D8878E80F0}"/>
              </a:ext>
            </a:extLst>
          </p:cNvPr>
          <p:cNvSpPr/>
          <p:nvPr/>
        </p:nvSpPr>
        <p:spPr>
          <a:xfrm>
            <a:off x="7237977" y="1572416"/>
            <a:ext cx="429521" cy="3728728"/>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CA"/>
          </a:p>
        </p:txBody>
      </p:sp>
      <p:sp>
        <p:nvSpPr>
          <p:cNvPr id="4" name="Right Brace 3">
            <a:extLst>
              <a:ext uri="{FF2B5EF4-FFF2-40B4-BE49-F238E27FC236}">
                <a16:creationId xmlns:a16="http://schemas.microsoft.com/office/drawing/2014/main" id="{F6AFB78A-3AF4-4F3A-BD19-9500983F705E}"/>
              </a:ext>
            </a:extLst>
          </p:cNvPr>
          <p:cNvSpPr/>
          <p:nvPr/>
        </p:nvSpPr>
        <p:spPr>
          <a:xfrm>
            <a:off x="8834718" y="1477445"/>
            <a:ext cx="249085" cy="5048817"/>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CA"/>
          </a:p>
        </p:txBody>
      </p:sp>
      <p:sp>
        <p:nvSpPr>
          <p:cNvPr id="15" name="Multiplication Sign 14">
            <a:extLst>
              <a:ext uri="{FF2B5EF4-FFF2-40B4-BE49-F238E27FC236}">
                <a16:creationId xmlns:a16="http://schemas.microsoft.com/office/drawing/2014/main" id="{F7EAA736-FBCD-4BA6-8D04-6C392F02D8A3}"/>
              </a:ext>
            </a:extLst>
          </p:cNvPr>
          <p:cNvSpPr/>
          <p:nvPr/>
        </p:nvSpPr>
        <p:spPr>
          <a:xfrm>
            <a:off x="6825881" y="1558428"/>
            <a:ext cx="1323321" cy="888325"/>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cxnSp>
        <p:nvCxnSpPr>
          <p:cNvPr id="17" name="Straight Arrow Connector 16">
            <a:extLst>
              <a:ext uri="{FF2B5EF4-FFF2-40B4-BE49-F238E27FC236}">
                <a16:creationId xmlns:a16="http://schemas.microsoft.com/office/drawing/2014/main" id="{1322E86C-3A70-46EA-8B7C-D03808F49B6E}"/>
              </a:ext>
            </a:extLst>
          </p:cNvPr>
          <p:cNvCxnSpPr>
            <a:cxnSpLocks/>
          </p:cNvCxnSpPr>
          <p:nvPr/>
        </p:nvCxnSpPr>
        <p:spPr>
          <a:xfrm flipH="1">
            <a:off x="4243076" y="5386559"/>
            <a:ext cx="3617924" cy="51390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577259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Data Write Sequence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18904366"/>
              </p:ext>
            </p:extLst>
          </p:nvPr>
        </p:nvGraphicFramePr>
        <p:xfrm>
          <a:off x="457200" y="1600200"/>
          <a:ext cx="76200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1376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41272249"/>
              </p:ext>
            </p:extLst>
          </p:nvPr>
        </p:nvGraphicFramePr>
        <p:xfrm>
          <a:off x="106326" y="372141"/>
          <a:ext cx="8878186" cy="5890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4108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22361"/>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SSTable</a:t>
            </a:r>
          </a:p>
        </p:txBody>
      </p:sp>
      <p:graphicFrame>
        <p:nvGraphicFramePr>
          <p:cNvPr id="4" name="Diagram 3"/>
          <p:cNvGraphicFramePr/>
          <p:nvPr>
            <p:extLst>
              <p:ext uri="{D42A27DB-BD31-4B8C-83A1-F6EECF244321}">
                <p14:modId xmlns:p14="http://schemas.microsoft.com/office/powerpoint/2010/main" val="1380135778"/>
              </p:ext>
            </p:extLst>
          </p:nvPr>
        </p:nvGraphicFramePr>
        <p:xfrm>
          <a:off x="728589" y="1396999"/>
          <a:ext cx="7079197" cy="49013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9599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0725D6-9D53-4518-9ED6-60613710F181}"/>
              </a:ext>
            </a:extLst>
          </p:cNvPr>
          <p:cNvPicPr>
            <a:picLocks noChangeAspect="1"/>
          </p:cNvPicPr>
          <p:nvPr/>
        </p:nvPicPr>
        <p:blipFill>
          <a:blip r:embed="rId3"/>
          <a:stretch>
            <a:fillRect/>
          </a:stretch>
        </p:blipFill>
        <p:spPr>
          <a:xfrm>
            <a:off x="66998" y="456943"/>
            <a:ext cx="3114675" cy="3324225"/>
          </a:xfrm>
          <a:prstGeom prst="rect">
            <a:avLst/>
          </a:prstGeom>
        </p:spPr>
      </p:pic>
      <p:pic>
        <p:nvPicPr>
          <p:cNvPr id="7" name="Picture 6">
            <a:extLst>
              <a:ext uri="{FF2B5EF4-FFF2-40B4-BE49-F238E27FC236}">
                <a16:creationId xmlns:a16="http://schemas.microsoft.com/office/drawing/2014/main" id="{3BBBDEF8-0D4E-4D3F-9219-6DA28B3FAE76}"/>
              </a:ext>
            </a:extLst>
          </p:cNvPr>
          <p:cNvPicPr>
            <a:picLocks noChangeAspect="1"/>
          </p:cNvPicPr>
          <p:nvPr/>
        </p:nvPicPr>
        <p:blipFill>
          <a:blip r:embed="rId4"/>
          <a:stretch>
            <a:fillRect/>
          </a:stretch>
        </p:blipFill>
        <p:spPr>
          <a:xfrm>
            <a:off x="3332947" y="1272747"/>
            <a:ext cx="2000250" cy="2171700"/>
          </a:xfrm>
          <a:prstGeom prst="rect">
            <a:avLst/>
          </a:prstGeom>
        </p:spPr>
      </p:pic>
      <p:sp>
        <p:nvSpPr>
          <p:cNvPr id="8" name="Arrow: Right 7">
            <a:extLst>
              <a:ext uri="{FF2B5EF4-FFF2-40B4-BE49-F238E27FC236}">
                <a16:creationId xmlns:a16="http://schemas.microsoft.com/office/drawing/2014/main" id="{5DADA5B7-4F41-49B4-8220-08ADA5FBD982}"/>
              </a:ext>
            </a:extLst>
          </p:cNvPr>
          <p:cNvSpPr/>
          <p:nvPr/>
        </p:nvSpPr>
        <p:spPr>
          <a:xfrm>
            <a:off x="1929075" y="1904870"/>
            <a:ext cx="1339034" cy="56223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dirty="0"/>
          </a:p>
        </p:txBody>
      </p:sp>
      <p:sp>
        <p:nvSpPr>
          <p:cNvPr id="9" name="Arrow: Right 8">
            <a:extLst>
              <a:ext uri="{FF2B5EF4-FFF2-40B4-BE49-F238E27FC236}">
                <a16:creationId xmlns:a16="http://schemas.microsoft.com/office/drawing/2014/main" id="{6A4AD911-8D11-46A5-9353-45EEC781F7D0}"/>
              </a:ext>
            </a:extLst>
          </p:cNvPr>
          <p:cNvSpPr/>
          <p:nvPr/>
        </p:nvSpPr>
        <p:spPr>
          <a:xfrm>
            <a:off x="5115698" y="1923405"/>
            <a:ext cx="1339034" cy="56223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3414F43E-7E3E-436A-B629-C6CC7BAD58A3}"/>
              </a:ext>
            </a:extLst>
          </p:cNvPr>
          <p:cNvPicPr>
            <a:picLocks noChangeAspect="1"/>
          </p:cNvPicPr>
          <p:nvPr/>
        </p:nvPicPr>
        <p:blipFill>
          <a:blip r:embed="rId5"/>
          <a:stretch>
            <a:fillRect/>
          </a:stretch>
        </p:blipFill>
        <p:spPr>
          <a:xfrm>
            <a:off x="6607132" y="1224091"/>
            <a:ext cx="2409825" cy="2486025"/>
          </a:xfrm>
          <a:prstGeom prst="rect">
            <a:avLst/>
          </a:prstGeom>
        </p:spPr>
      </p:pic>
      <p:sp>
        <p:nvSpPr>
          <p:cNvPr id="11" name="Arrow: Right 10">
            <a:extLst>
              <a:ext uri="{FF2B5EF4-FFF2-40B4-BE49-F238E27FC236}">
                <a16:creationId xmlns:a16="http://schemas.microsoft.com/office/drawing/2014/main" id="{D23DE5E7-A5A7-4B9D-9701-1E235DA1D74D}"/>
              </a:ext>
            </a:extLst>
          </p:cNvPr>
          <p:cNvSpPr/>
          <p:nvPr/>
        </p:nvSpPr>
        <p:spPr>
          <a:xfrm rot="5400000">
            <a:off x="6691377" y="4098516"/>
            <a:ext cx="1339034" cy="56223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B6A4A723-3BF6-465A-930A-63DAEC0DC100}"/>
              </a:ext>
            </a:extLst>
          </p:cNvPr>
          <p:cNvSpPr/>
          <p:nvPr/>
        </p:nvSpPr>
        <p:spPr>
          <a:xfrm>
            <a:off x="3967659" y="5215920"/>
            <a:ext cx="5278946"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Now after sorting each SSTable will be scanned(index)</a:t>
            </a:r>
          </a:p>
        </p:txBody>
      </p:sp>
    </p:spTree>
    <p:extLst>
      <p:ext uri="{BB962C8B-B14F-4D97-AF65-F5344CB8AC3E}">
        <p14:creationId xmlns:p14="http://schemas.microsoft.com/office/powerpoint/2010/main" val="2383164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600"/>
            <a:ext cx="8229600" cy="936324"/>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Compaction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51576117"/>
              </p:ext>
            </p:extLst>
          </p:nvPr>
        </p:nvGraphicFramePr>
        <p:xfrm>
          <a:off x="457200" y="1417638"/>
          <a:ext cx="76200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7786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B985A7-1021-4F7E-BE5F-38E3277672CF}"/>
              </a:ext>
            </a:extLst>
          </p:cNvPr>
          <p:cNvPicPr>
            <a:picLocks noChangeAspect="1"/>
          </p:cNvPicPr>
          <p:nvPr/>
        </p:nvPicPr>
        <p:blipFill>
          <a:blip r:embed="rId3"/>
          <a:stretch>
            <a:fillRect/>
          </a:stretch>
        </p:blipFill>
        <p:spPr>
          <a:xfrm>
            <a:off x="0" y="2739368"/>
            <a:ext cx="9144000" cy="1379263"/>
          </a:xfrm>
          <a:prstGeom prst="rect">
            <a:avLst/>
          </a:prstGeom>
        </p:spPr>
      </p:pic>
    </p:spTree>
    <p:extLst>
      <p:ext uri="{BB962C8B-B14F-4D97-AF65-F5344CB8AC3E}">
        <p14:creationId xmlns:p14="http://schemas.microsoft.com/office/powerpoint/2010/main" val="1138573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48F495-0F0D-4396-AF65-BBDE117D63F0}"/>
              </a:ext>
            </a:extLst>
          </p:cNvPr>
          <p:cNvPicPr>
            <a:picLocks noChangeAspect="1"/>
          </p:cNvPicPr>
          <p:nvPr/>
        </p:nvPicPr>
        <p:blipFill>
          <a:blip r:embed="rId2"/>
          <a:stretch>
            <a:fillRect/>
          </a:stretch>
        </p:blipFill>
        <p:spPr>
          <a:xfrm>
            <a:off x="0" y="1245636"/>
            <a:ext cx="9144000" cy="4366727"/>
          </a:xfrm>
          <a:prstGeom prst="rect">
            <a:avLst/>
          </a:prstGeom>
        </p:spPr>
      </p:pic>
    </p:spTree>
    <p:extLst>
      <p:ext uri="{BB962C8B-B14F-4D97-AF65-F5344CB8AC3E}">
        <p14:creationId xmlns:p14="http://schemas.microsoft.com/office/powerpoint/2010/main" val="1756581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D99449-CBA6-4FBB-A6B9-C09358B86A88}"/>
              </a:ext>
            </a:extLst>
          </p:cNvPr>
          <p:cNvPicPr>
            <a:picLocks noChangeAspect="1"/>
          </p:cNvPicPr>
          <p:nvPr/>
        </p:nvPicPr>
        <p:blipFill>
          <a:blip r:embed="rId2"/>
          <a:stretch>
            <a:fillRect/>
          </a:stretch>
        </p:blipFill>
        <p:spPr>
          <a:xfrm>
            <a:off x="100287" y="0"/>
            <a:ext cx="8943425" cy="6858000"/>
          </a:xfrm>
          <a:prstGeom prst="rect">
            <a:avLst/>
          </a:prstGeom>
        </p:spPr>
      </p:pic>
    </p:spTree>
    <p:extLst>
      <p:ext uri="{BB962C8B-B14F-4D97-AF65-F5344CB8AC3E}">
        <p14:creationId xmlns:p14="http://schemas.microsoft.com/office/powerpoint/2010/main" val="2687132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01FF0D-288D-4F64-8D72-9E792F3ECFF1}"/>
              </a:ext>
            </a:extLst>
          </p:cNvPr>
          <p:cNvPicPr>
            <a:picLocks noChangeAspect="1"/>
          </p:cNvPicPr>
          <p:nvPr/>
        </p:nvPicPr>
        <p:blipFill>
          <a:blip r:embed="rId2"/>
          <a:stretch>
            <a:fillRect/>
          </a:stretch>
        </p:blipFill>
        <p:spPr>
          <a:xfrm>
            <a:off x="1467617" y="0"/>
            <a:ext cx="6208766" cy="6858000"/>
          </a:xfrm>
          <a:prstGeom prst="rect">
            <a:avLst/>
          </a:prstGeom>
        </p:spPr>
      </p:pic>
    </p:spTree>
    <p:extLst>
      <p:ext uri="{BB962C8B-B14F-4D97-AF65-F5344CB8AC3E}">
        <p14:creationId xmlns:p14="http://schemas.microsoft.com/office/powerpoint/2010/main" val="3117124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289CDD-7E4A-4F1F-90AD-20A2C56EAB5A}"/>
              </a:ext>
            </a:extLst>
          </p:cNvPr>
          <p:cNvPicPr>
            <a:picLocks noChangeAspect="1"/>
          </p:cNvPicPr>
          <p:nvPr/>
        </p:nvPicPr>
        <p:blipFill>
          <a:blip r:embed="rId2"/>
          <a:stretch>
            <a:fillRect/>
          </a:stretch>
        </p:blipFill>
        <p:spPr>
          <a:xfrm>
            <a:off x="1168837" y="0"/>
            <a:ext cx="6806325" cy="6858000"/>
          </a:xfrm>
          <a:prstGeom prst="rect">
            <a:avLst/>
          </a:prstGeom>
        </p:spPr>
      </p:pic>
    </p:spTree>
    <p:extLst>
      <p:ext uri="{BB962C8B-B14F-4D97-AF65-F5344CB8AC3E}">
        <p14:creationId xmlns:p14="http://schemas.microsoft.com/office/powerpoint/2010/main" val="3526950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C3CDAF-338D-45AB-B795-413CA4648DB9}"/>
              </a:ext>
            </a:extLst>
          </p:cNvPr>
          <p:cNvPicPr>
            <a:picLocks noChangeAspect="1"/>
          </p:cNvPicPr>
          <p:nvPr/>
        </p:nvPicPr>
        <p:blipFill>
          <a:blip r:embed="rId3"/>
          <a:stretch>
            <a:fillRect/>
          </a:stretch>
        </p:blipFill>
        <p:spPr>
          <a:xfrm>
            <a:off x="205050" y="0"/>
            <a:ext cx="7110583" cy="6858000"/>
          </a:xfrm>
          <a:prstGeom prst="rect">
            <a:avLst/>
          </a:prstGeom>
        </p:spPr>
      </p:pic>
      <p:pic>
        <p:nvPicPr>
          <p:cNvPr id="3" name="Picture 2">
            <a:extLst>
              <a:ext uri="{FF2B5EF4-FFF2-40B4-BE49-F238E27FC236}">
                <a16:creationId xmlns:a16="http://schemas.microsoft.com/office/drawing/2014/main" id="{646F1123-C8E6-46E1-9795-4D63C75A80D8}"/>
              </a:ext>
            </a:extLst>
          </p:cNvPr>
          <p:cNvPicPr>
            <a:picLocks noChangeAspect="1"/>
          </p:cNvPicPr>
          <p:nvPr/>
        </p:nvPicPr>
        <p:blipFill>
          <a:blip r:embed="rId4"/>
          <a:stretch>
            <a:fillRect/>
          </a:stretch>
        </p:blipFill>
        <p:spPr>
          <a:xfrm>
            <a:off x="6374901" y="1214438"/>
            <a:ext cx="2476500" cy="1895475"/>
          </a:xfrm>
          <a:prstGeom prst="rect">
            <a:avLst/>
          </a:prstGeom>
        </p:spPr>
      </p:pic>
      <p:sp>
        <p:nvSpPr>
          <p:cNvPr id="4" name="Arrow: Right 3">
            <a:extLst>
              <a:ext uri="{FF2B5EF4-FFF2-40B4-BE49-F238E27FC236}">
                <a16:creationId xmlns:a16="http://schemas.microsoft.com/office/drawing/2014/main" id="{3DD4048F-557B-4B0E-9E65-3A037BDC2C49}"/>
              </a:ext>
            </a:extLst>
          </p:cNvPr>
          <p:cNvSpPr/>
          <p:nvPr/>
        </p:nvSpPr>
        <p:spPr>
          <a:xfrm>
            <a:off x="5355298" y="2327148"/>
            <a:ext cx="873303" cy="308225"/>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10E8C8AD-B6B4-471F-8722-F1BDD7572AA7}"/>
              </a:ext>
            </a:extLst>
          </p:cNvPr>
          <p:cNvPicPr>
            <a:picLocks noChangeAspect="1"/>
          </p:cNvPicPr>
          <p:nvPr/>
        </p:nvPicPr>
        <p:blipFill>
          <a:blip r:embed="rId5"/>
          <a:stretch>
            <a:fillRect/>
          </a:stretch>
        </p:blipFill>
        <p:spPr>
          <a:xfrm>
            <a:off x="6298701" y="3109913"/>
            <a:ext cx="2628900" cy="638175"/>
          </a:xfrm>
          <a:prstGeom prst="rect">
            <a:avLst/>
          </a:prstGeom>
        </p:spPr>
      </p:pic>
      <p:sp>
        <p:nvSpPr>
          <p:cNvPr id="6" name="Arrow: Right 5">
            <a:extLst>
              <a:ext uri="{FF2B5EF4-FFF2-40B4-BE49-F238E27FC236}">
                <a16:creationId xmlns:a16="http://schemas.microsoft.com/office/drawing/2014/main" id="{A42F6FED-8AA5-41EF-BBB3-25C546090442}"/>
              </a:ext>
            </a:extLst>
          </p:cNvPr>
          <p:cNvSpPr/>
          <p:nvPr/>
        </p:nvSpPr>
        <p:spPr>
          <a:xfrm>
            <a:off x="4762933" y="3439863"/>
            <a:ext cx="1465668" cy="308225"/>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75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0788C7-579B-4B80-B276-27F264FFAC00}"/>
              </a:ext>
            </a:extLst>
          </p:cNvPr>
          <p:cNvPicPr>
            <a:picLocks noChangeAspect="1"/>
          </p:cNvPicPr>
          <p:nvPr/>
        </p:nvPicPr>
        <p:blipFill>
          <a:blip r:embed="rId3"/>
          <a:stretch>
            <a:fillRect/>
          </a:stretch>
        </p:blipFill>
        <p:spPr>
          <a:xfrm>
            <a:off x="4444376" y="2351284"/>
            <a:ext cx="4200525" cy="1333500"/>
          </a:xfrm>
          <a:prstGeom prst="rect">
            <a:avLst/>
          </a:prstGeom>
        </p:spPr>
      </p:pic>
      <p:pic>
        <p:nvPicPr>
          <p:cNvPr id="3" name="Picture 2">
            <a:extLst>
              <a:ext uri="{FF2B5EF4-FFF2-40B4-BE49-F238E27FC236}">
                <a16:creationId xmlns:a16="http://schemas.microsoft.com/office/drawing/2014/main" id="{8D90F91C-8A4C-4E1C-B1C3-302CBBE19C21}"/>
              </a:ext>
            </a:extLst>
          </p:cNvPr>
          <p:cNvPicPr>
            <a:picLocks noChangeAspect="1"/>
          </p:cNvPicPr>
          <p:nvPr/>
        </p:nvPicPr>
        <p:blipFill>
          <a:blip r:embed="rId4"/>
          <a:stretch>
            <a:fillRect/>
          </a:stretch>
        </p:blipFill>
        <p:spPr>
          <a:xfrm>
            <a:off x="499099" y="2191070"/>
            <a:ext cx="2476500" cy="1895475"/>
          </a:xfrm>
          <a:prstGeom prst="rect">
            <a:avLst/>
          </a:prstGeom>
        </p:spPr>
      </p:pic>
      <p:sp>
        <p:nvSpPr>
          <p:cNvPr id="4" name="Arrow: Right 3">
            <a:extLst>
              <a:ext uri="{FF2B5EF4-FFF2-40B4-BE49-F238E27FC236}">
                <a16:creationId xmlns:a16="http://schemas.microsoft.com/office/drawing/2014/main" id="{1FE32CC9-B286-4188-BAC0-FB1DC6E33031}"/>
              </a:ext>
            </a:extLst>
          </p:cNvPr>
          <p:cNvSpPr/>
          <p:nvPr/>
        </p:nvSpPr>
        <p:spPr>
          <a:xfrm>
            <a:off x="3485402" y="2830582"/>
            <a:ext cx="873303" cy="308225"/>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5" name="Arrow: Right 4">
            <a:extLst>
              <a:ext uri="{FF2B5EF4-FFF2-40B4-BE49-F238E27FC236}">
                <a16:creationId xmlns:a16="http://schemas.microsoft.com/office/drawing/2014/main" id="{79EBA870-59C8-4FE9-A631-CC05C92CB5C0}"/>
              </a:ext>
            </a:extLst>
          </p:cNvPr>
          <p:cNvSpPr/>
          <p:nvPr/>
        </p:nvSpPr>
        <p:spPr>
          <a:xfrm rot="5400000">
            <a:off x="5731751" y="3976099"/>
            <a:ext cx="873303" cy="308225"/>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1AEF457F-CE78-4C98-A8A4-35BD157A8A33}"/>
              </a:ext>
            </a:extLst>
          </p:cNvPr>
          <p:cNvPicPr>
            <a:picLocks noChangeAspect="1"/>
          </p:cNvPicPr>
          <p:nvPr/>
        </p:nvPicPr>
        <p:blipFill>
          <a:blip r:embed="rId5"/>
          <a:stretch>
            <a:fillRect/>
          </a:stretch>
        </p:blipFill>
        <p:spPr>
          <a:xfrm>
            <a:off x="5039689" y="4648200"/>
            <a:ext cx="2257425" cy="2209800"/>
          </a:xfrm>
          <a:prstGeom prst="rect">
            <a:avLst/>
          </a:prstGeom>
        </p:spPr>
      </p:pic>
      <p:sp>
        <p:nvSpPr>
          <p:cNvPr id="7" name="Rectangle 6">
            <a:extLst>
              <a:ext uri="{FF2B5EF4-FFF2-40B4-BE49-F238E27FC236}">
                <a16:creationId xmlns:a16="http://schemas.microsoft.com/office/drawing/2014/main" id="{8A76ADCF-AD3D-48DD-A71D-22EB930379A0}"/>
              </a:ext>
            </a:extLst>
          </p:cNvPr>
          <p:cNvSpPr/>
          <p:nvPr/>
        </p:nvSpPr>
        <p:spPr>
          <a:xfrm>
            <a:off x="1511165" y="1723758"/>
            <a:ext cx="452368" cy="369332"/>
          </a:xfrm>
          <a:prstGeom prst="rect">
            <a:avLst/>
          </a:prstGeom>
        </p:spPr>
        <p:txBody>
          <a:bodyPr wrap="none">
            <a:spAutoFit/>
          </a:bodyPr>
          <a:lstStyle/>
          <a:p>
            <a:r>
              <a:rPr lang="en-CA" dirty="0"/>
              <a:t>DB</a:t>
            </a:r>
          </a:p>
        </p:txBody>
      </p:sp>
      <p:sp>
        <p:nvSpPr>
          <p:cNvPr id="8" name="Rectangle 7">
            <a:extLst>
              <a:ext uri="{FF2B5EF4-FFF2-40B4-BE49-F238E27FC236}">
                <a16:creationId xmlns:a16="http://schemas.microsoft.com/office/drawing/2014/main" id="{43019409-AF95-4B5A-BE3B-4849B77DF25F}"/>
              </a:ext>
            </a:extLst>
          </p:cNvPr>
          <p:cNvSpPr/>
          <p:nvPr/>
        </p:nvSpPr>
        <p:spPr>
          <a:xfrm>
            <a:off x="6051053" y="1756618"/>
            <a:ext cx="679610" cy="369332"/>
          </a:xfrm>
          <a:prstGeom prst="rect">
            <a:avLst/>
          </a:prstGeom>
        </p:spPr>
        <p:txBody>
          <a:bodyPr wrap="none">
            <a:spAutoFit/>
          </a:bodyPr>
          <a:lstStyle/>
          <a:p>
            <a:r>
              <a:rPr lang="en-CA" dirty="0"/>
              <a:t>Table</a:t>
            </a:r>
          </a:p>
        </p:txBody>
      </p:sp>
      <p:sp>
        <p:nvSpPr>
          <p:cNvPr id="9" name="Rectangle 8">
            <a:extLst>
              <a:ext uri="{FF2B5EF4-FFF2-40B4-BE49-F238E27FC236}">
                <a16:creationId xmlns:a16="http://schemas.microsoft.com/office/drawing/2014/main" id="{92ACF55A-82E4-4808-9891-9051B3C8F116}"/>
              </a:ext>
            </a:extLst>
          </p:cNvPr>
          <p:cNvSpPr/>
          <p:nvPr/>
        </p:nvSpPr>
        <p:spPr>
          <a:xfrm>
            <a:off x="6830262" y="4278868"/>
            <a:ext cx="620554" cy="369332"/>
          </a:xfrm>
          <a:prstGeom prst="rect">
            <a:avLst/>
          </a:prstGeom>
        </p:spPr>
        <p:txBody>
          <a:bodyPr wrap="none">
            <a:spAutoFit/>
          </a:bodyPr>
          <a:lstStyle/>
          <a:p>
            <a:r>
              <a:rPr lang="en-CA" dirty="0"/>
              <a:t>Data</a:t>
            </a:r>
          </a:p>
        </p:txBody>
      </p:sp>
      <p:pic>
        <p:nvPicPr>
          <p:cNvPr id="10" name="Picture 9">
            <a:extLst>
              <a:ext uri="{FF2B5EF4-FFF2-40B4-BE49-F238E27FC236}">
                <a16:creationId xmlns:a16="http://schemas.microsoft.com/office/drawing/2014/main" id="{D4DEF3D1-AD19-4610-AE0B-22A62D468EAC}"/>
              </a:ext>
            </a:extLst>
          </p:cNvPr>
          <p:cNvPicPr>
            <a:picLocks noChangeAspect="1"/>
          </p:cNvPicPr>
          <p:nvPr/>
        </p:nvPicPr>
        <p:blipFill>
          <a:blip r:embed="rId6"/>
          <a:stretch>
            <a:fillRect/>
          </a:stretch>
        </p:blipFill>
        <p:spPr>
          <a:xfrm>
            <a:off x="794374" y="1343128"/>
            <a:ext cx="2050426" cy="289959"/>
          </a:xfrm>
          <a:prstGeom prst="rect">
            <a:avLst/>
          </a:prstGeom>
        </p:spPr>
      </p:pic>
    </p:spTree>
    <p:extLst>
      <p:ext uri="{BB962C8B-B14F-4D97-AF65-F5344CB8AC3E}">
        <p14:creationId xmlns:p14="http://schemas.microsoft.com/office/powerpoint/2010/main" val="876543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DCFC4-9C4A-4240-929F-517C858D3947}"/>
              </a:ext>
            </a:extLst>
          </p:cNvPr>
          <p:cNvSpPr>
            <a:spLocks noGrp="1"/>
          </p:cNvSpPr>
          <p:nvPr>
            <p:ph type="title"/>
          </p:nvPr>
        </p:nvSpPr>
        <p:spPr/>
        <p:txBody>
          <a:bodyPr/>
          <a:lstStyle/>
          <a:p>
            <a:r>
              <a:rPr lang="en-US" dirty="0">
                <a:solidFill>
                  <a:srgbClr val="FF0000"/>
                </a:solidFill>
                <a:latin typeface="Times New Roman" panose="02020603050405020304" pitchFamily="18" charset="0"/>
                <a:cs typeface="Times New Roman" panose="02020603050405020304" pitchFamily="18" charset="0"/>
              </a:rPr>
              <a:t>RDBMS -Normalization</a:t>
            </a:r>
            <a:endParaRPr lang="en-CA" dirty="0"/>
          </a:p>
        </p:txBody>
      </p:sp>
      <p:pic>
        <p:nvPicPr>
          <p:cNvPr id="4" name="Picture 3">
            <a:extLst>
              <a:ext uri="{FF2B5EF4-FFF2-40B4-BE49-F238E27FC236}">
                <a16:creationId xmlns:a16="http://schemas.microsoft.com/office/drawing/2014/main" id="{0A27BE6D-DA36-48AA-B40A-E7B8373FB66D}"/>
              </a:ext>
            </a:extLst>
          </p:cNvPr>
          <p:cNvPicPr>
            <a:picLocks noChangeAspect="1"/>
          </p:cNvPicPr>
          <p:nvPr/>
        </p:nvPicPr>
        <p:blipFill>
          <a:blip r:embed="rId2"/>
          <a:stretch>
            <a:fillRect/>
          </a:stretch>
        </p:blipFill>
        <p:spPr>
          <a:xfrm>
            <a:off x="457200" y="1336189"/>
            <a:ext cx="7134225" cy="3733800"/>
          </a:xfrm>
          <a:prstGeom prst="rect">
            <a:avLst/>
          </a:prstGeom>
        </p:spPr>
      </p:pic>
      <p:pic>
        <p:nvPicPr>
          <p:cNvPr id="5" name="Picture 4">
            <a:extLst>
              <a:ext uri="{FF2B5EF4-FFF2-40B4-BE49-F238E27FC236}">
                <a16:creationId xmlns:a16="http://schemas.microsoft.com/office/drawing/2014/main" id="{5FFE0529-A143-4C3D-AD34-4F5D8F8F578C}"/>
              </a:ext>
            </a:extLst>
          </p:cNvPr>
          <p:cNvPicPr>
            <a:picLocks noChangeAspect="1"/>
          </p:cNvPicPr>
          <p:nvPr/>
        </p:nvPicPr>
        <p:blipFill>
          <a:blip r:embed="rId3"/>
          <a:stretch>
            <a:fillRect/>
          </a:stretch>
        </p:blipFill>
        <p:spPr>
          <a:xfrm>
            <a:off x="364864" y="5270575"/>
            <a:ext cx="5638800" cy="1028700"/>
          </a:xfrm>
          <a:prstGeom prst="rect">
            <a:avLst/>
          </a:prstGeom>
        </p:spPr>
      </p:pic>
    </p:spTree>
    <p:extLst>
      <p:ext uri="{BB962C8B-B14F-4D97-AF65-F5344CB8AC3E}">
        <p14:creationId xmlns:p14="http://schemas.microsoft.com/office/powerpoint/2010/main" val="27457432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C58D3E-6C5E-40F0-B6D2-BE7C11B8805E}"/>
              </a:ext>
            </a:extLst>
          </p:cNvPr>
          <p:cNvPicPr>
            <a:picLocks noChangeAspect="1"/>
          </p:cNvPicPr>
          <p:nvPr/>
        </p:nvPicPr>
        <p:blipFill>
          <a:blip r:embed="rId2"/>
          <a:stretch>
            <a:fillRect/>
          </a:stretch>
        </p:blipFill>
        <p:spPr>
          <a:xfrm>
            <a:off x="565965" y="0"/>
            <a:ext cx="8012070" cy="6858000"/>
          </a:xfrm>
          <a:prstGeom prst="rect">
            <a:avLst/>
          </a:prstGeom>
        </p:spPr>
      </p:pic>
    </p:spTree>
    <p:extLst>
      <p:ext uri="{BB962C8B-B14F-4D97-AF65-F5344CB8AC3E}">
        <p14:creationId xmlns:p14="http://schemas.microsoft.com/office/powerpoint/2010/main" val="434304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DD3B2C-8177-430B-8F65-31ED3EE2C72D}"/>
              </a:ext>
            </a:extLst>
          </p:cNvPr>
          <p:cNvPicPr>
            <a:picLocks noChangeAspect="1"/>
          </p:cNvPicPr>
          <p:nvPr/>
        </p:nvPicPr>
        <p:blipFill>
          <a:blip r:embed="rId2"/>
          <a:stretch>
            <a:fillRect/>
          </a:stretch>
        </p:blipFill>
        <p:spPr>
          <a:xfrm>
            <a:off x="507666" y="0"/>
            <a:ext cx="8128668" cy="6858000"/>
          </a:xfrm>
          <a:prstGeom prst="rect">
            <a:avLst/>
          </a:prstGeom>
        </p:spPr>
      </p:pic>
    </p:spTree>
    <p:extLst>
      <p:ext uri="{BB962C8B-B14F-4D97-AF65-F5344CB8AC3E}">
        <p14:creationId xmlns:p14="http://schemas.microsoft.com/office/powerpoint/2010/main" val="1585433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F2CBDD-F175-4671-9BEC-F28069A9A556}"/>
              </a:ext>
            </a:extLst>
          </p:cNvPr>
          <p:cNvPicPr>
            <a:picLocks noChangeAspect="1"/>
          </p:cNvPicPr>
          <p:nvPr/>
        </p:nvPicPr>
        <p:blipFill>
          <a:blip r:embed="rId2"/>
          <a:stretch>
            <a:fillRect/>
          </a:stretch>
        </p:blipFill>
        <p:spPr>
          <a:xfrm>
            <a:off x="1622161" y="0"/>
            <a:ext cx="5899677" cy="6858000"/>
          </a:xfrm>
          <a:prstGeom prst="rect">
            <a:avLst/>
          </a:prstGeom>
        </p:spPr>
      </p:pic>
    </p:spTree>
    <p:extLst>
      <p:ext uri="{BB962C8B-B14F-4D97-AF65-F5344CB8AC3E}">
        <p14:creationId xmlns:p14="http://schemas.microsoft.com/office/powerpoint/2010/main" val="2570355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CF7E74-074A-4A84-98AD-665FE3364D21}"/>
              </a:ext>
            </a:extLst>
          </p:cNvPr>
          <p:cNvPicPr>
            <a:picLocks noChangeAspect="1"/>
          </p:cNvPicPr>
          <p:nvPr/>
        </p:nvPicPr>
        <p:blipFill>
          <a:blip r:embed="rId2"/>
          <a:stretch>
            <a:fillRect/>
          </a:stretch>
        </p:blipFill>
        <p:spPr>
          <a:xfrm>
            <a:off x="1875033" y="0"/>
            <a:ext cx="5393933" cy="6858000"/>
          </a:xfrm>
          <a:prstGeom prst="rect">
            <a:avLst/>
          </a:prstGeom>
        </p:spPr>
      </p:pic>
    </p:spTree>
    <p:extLst>
      <p:ext uri="{BB962C8B-B14F-4D97-AF65-F5344CB8AC3E}">
        <p14:creationId xmlns:p14="http://schemas.microsoft.com/office/powerpoint/2010/main" val="3635920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C5D434-5BEC-45A0-8049-C48971C62568}"/>
              </a:ext>
            </a:extLst>
          </p:cNvPr>
          <p:cNvPicPr>
            <a:picLocks noChangeAspect="1"/>
          </p:cNvPicPr>
          <p:nvPr/>
        </p:nvPicPr>
        <p:blipFill>
          <a:blip r:embed="rId3"/>
          <a:stretch>
            <a:fillRect/>
          </a:stretch>
        </p:blipFill>
        <p:spPr>
          <a:xfrm>
            <a:off x="500062" y="0"/>
            <a:ext cx="7685405" cy="6471920"/>
          </a:xfrm>
          <a:prstGeom prst="rect">
            <a:avLst/>
          </a:prstGeom>
        </p:spPr>
      </p:pic>
      <p:sp>
        <p:nvSpPr>
          <p:cNvPr id="3" name="Rectangle 2">
            <a:extLst>
              <a:ext uri="{FF2B5EF4-FFF2-40B4-BE49-F238E27FC236}">
                <a16:creationId xmlns:a16="http://schemas.microsoft.com/office/drawing/2014/main" id="{F58BAE3E-0E93-430D-BD61-4FB4D1C86AE7}"/>
              </a:ext>
            </a:extLst>
          </p:cNvPr>
          <p:cNvSpPr/>
          <p:nvPr/>
        </p:nvSpPr>
        <p:spPr>
          <a:xfrm>
            <a:off x="111760" y="6505118"/>
            <a:ext cx="9255760" cy="338554"/>
          </a:xfrm>
          <a:prstGeom prst="rect">
            <a:avLst/>
          </a:prstGeom>
        </p:spPr>
        <p:txBody>
          <a:bodyPr wrap="square">
            <a:spAutoFit/>
          </a:bodyPr>
          <a:lstStyle/>
          <a:p>
            <a:r>
              <a:rPr lang="en-CA" sz="1600" dirty="0">
                <a:solidFill>
                  <a:srgbClr val="FF0000"/>
                </a:solidFill>
                <a:latin typeface="Times New Roman" panose="02020603050405020304" pitchFamily="18" charset="0"/>
                <a:cs typeface="Times New Roman" panose="02020603050405020304" pitchFamily="18" charset="0"/>
              </a:rPr>
              <a:t>Every time you write your own partitioner you need to package it to jar and  put It in   lib directory</a:t>
            </a:r>
          </a:p>
        </p:txBody>
      </p:sp>
    </p:spTree>
    <p:extLst>
      <p:ext uri="{BB962C8B-B14F-4D97-AF65-F5344CB8AC3E}">
        <p14:creationId xmlns:p14="http://schemas.microsoft.com/office/powerpoint/2010/main" val="13358787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037014-1B74-46A6-8DB2-D1E14C53B3DD}"/>
              </a:ext>
            </a:extLst>
          </p:cNvPr>
          <p:cNvPicPr>
            <a:picLocks noChangeAspect="1"/>
          </p:cNvPicPr>
          <p:nvPr/>
        </p:nvPicPr>
        <p:blipFill rotWithShape="1">
          <a:blip r:embed="rId2"/>
          <a:srcRect t="2408"/>
          <a:stretch/>
        </p:blipFill>
        <p:spPr>
          <a:xfrm>
            <a:off x="560705" y="1483360"/>
            <a:ext cx="7677150" cy="3281362"/>
          </a:xfrm>
          <a:prstGeom prst="rect">
            <a:avLst/>
          </a:prstGeom>
        </p:spPr>
      </p:pic>
    </p:spTree>
    <p:extLst>
      <p:ext uri="{BB962C8B-B14F-4D97-AF65-F5344CB8AC3E}">
        <p14:creationId xmlns:p14="http://schemas.microsoft.com/office/powerpoint/2010/main" val="3225777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7CB1FC-1C26-48BE-8F48-3FDAE87AEEA5}"/>
              </a:ext>
            </a:extLst>
          </p:cNvPr>
          <p:cNvPicPr>
            <a:picLocks noChangeAspect="1"/>
          </p:cNvPicPr>
          <p:nvPr/>
        </p:nvPicPr>
        <p:blipFill>
          <a:blip r:embed="rId2"/>
          <a:stretch>
            <a:fillRect/>
          </a:stretch>
        </p:blipFill>
        <p:spPr>
          <a:xfrm>
            <a:off x="917188" y="0"/>
            <a:ext cx="7309624" cy="6858000"/>
          </a:xfrm>
          <a:prstGeom prst="rect">
            <a:avLst/>
          </a:prstGeom>
        </p:spPr>
      </p:pic>
    </p:spTree>
    <p:extLst>
      <p:ext uri="{BB962C8B-B14F-4D97-AF65-F5344CB8AC3E}">
        <p14:creationId xmlns:p14="http://schemas.microsoft.com/office/powerpoint/2010/main" val="20104185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AA177C-F618-4F3B-8F61-34672CF5B4FD}"/>
              </a:ext>
            </a:extLst>
          </p:cNvPr>
          <p:cNvPicPr>
            <a:picLocks noChangeAspect="1"/>
          </p:cNvPicPr>
          <p:nvPr/>
        </p:nvPicPr>
        <p:blipFill>
          <a:blip r:embed="rId2"/>
          <a:stretch>
            <a:fillRect/>
          </a:stretch>
        </p:blipFill>
        <p:spPr>
          <a:xfrm>
            <a:off x="71919" y="1882534"/>
            <a:ext cx="9144000" cy="4901184"/>
          </a:xfrm>
          <a:prstGeom prst="rect">
            <a:avLst/>
          </a:prstGeom>
        </p:spPr>
      </p:pic>
      <p:pic>
        <p:nvPicPr>
          <p:cNvPr id="5" name="Picture 4">
            <a:extLst>
              <a:ext uri="{FF2B5EF4-FFF2-40B4-BE49-F238E27FC236}">
                <a16:creationId xmlns:a16="http://schemas.microsoft.com/office/drawing/2014/main" id="{391074B0-B1B7-4ED2-8C46-B30F1996F371}"/>
              </a:ext>
            </a:extLst>
          </p:cNvPr>
          <p:cNvPicPr>
            <a:picLocks noChangeAspect="1"/>
          </p:cNvPicPr>
          <p:nvPr/>
        </p:nvPicPr>
        <p:blipFill>
          <a:blip r:embed="rId3"/>
          <a:stretch>
            <a:fillRect/>
          </a:stretch>
        </p:blipFill>
        <p:spPr>
          <a:xfrm>
            <a:off x="160533" y="413802"/>
            <a:ext cx="6172200" cy="790575"/>
          </a:xfrm>
          <a:prstGeom prst="rect">
            <a:avLst/>
          </a:prstGeom>
        </p:spPr>
      </p:pic>
    </p:spTree>
    <p:extLst>
      <p:ext uri="{BB962C8B-B14F-4D97-AF65-F5344CB8AC3E}">
        <p14:creationId xmlns:p14="http://schemas.microsoft.com/office/powerpoint/2010/main" val="15683751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5EC13B-8851-4025-B5AE-AA0C555C7D5E}"/>
              </a:ext>
            </a:extLst>
          </p:cNvPr>
          <p:cNvPicPr>
            <a:picLocks noChangeAspect="1"/>
          </p:cNvPicPr>
          <p:nvPr/>
        </p:nvPicPr>
        <p:blipFill>
          <a:blip r:embed="rId2"/>
          <a:stretch>
            <a:fillRect/>
          </a:stretch>
        </p:blipFill>
        <p:spPr>
          <a:xfrm>
            <a:off x="71919" y="1871160"/>
            <a:ext cx="9144000" cy="4862286"/>
          </a:xfrm>
          <a:prstGeom prst="rect">
            <a:avLst/>
          </a:prstGeom>
        </p:spPr>
      </p:pic>
      <p:pic>
        <p:nvPicPr>
          <p:cNvPr id="4" name="Picture 3">
            <a:extLst>
              <a:ext uri="{FF2B5EF4-FFF2-40B4-BE49-F238E27FC236}">
                <a16:creationId xmlns:a16="http://schemas.microsoft.com/office/drawing/2014/main" id="{FD5A2FD6-18A3-43E1-9E38-9BC3D624CFBA}"/>
              </a:ext>
            </a:extLst>
          </p:cNvPr>
          <p:cNvPicPr>
            <a:picLocks noChangeAspect="1"/>
          </p:cNvPicPr>
          <p:nvPr/>
        </p:nvPicPr>
        <p:blipFill>
          <a:blip r:embed="rId3"/>
          <a:stretch>
            <a:fillRect/>
          </a:stretch>
        </p:blipFill>
        <p:spPr>
          <a:xfrm>
            <a:off x="71919" y="124554"/>
            <a:ext cx="9144000" cy="1635020"/>
          </a:xfrm>
          <a:prstGeom prst="rect">
            <a:avLst/>
          </a:prstGeom>
        </p:spPr>
      </p:pic>
    </p:spTree>
    <p:extLst>
      <p:ext uri="{BB962C8B-B14F-4D97-AF65-F5344CB8AC3E}">
        <p14:creationId xmlns:p14="http://schemas.microsoft.com/office/powerpoint/2010/main" val="5568835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28C775-F719-49D7-87BE-12B3E7C37800}"/>
              </a:ext>
            </a:extLst>
          </p:cNvPr>
          <p:cNvPicPr>
            <a:picLocks noChangeAspect="1"/>
          </p:cNvPicPr>
          <p:nvPr/>
        </p:nvPicPr>
        <p:blipFill>
          <a:blip r:embed="rId3"/>
          <a:stretch>
            <a:fillRect/>
          </a:stretch>
        </p:blipFill>
        <p:spPr>
          <a:xfrm>
            <a:off x="0" y="3214137"/>
            <a:ext cx="9144000" cy="429726"/>
          </a:xfrm>
          <a:prstGeom prst="rect">
            <a:avLst/>
          </a:prstGeom>
        </p:spPr>
      </p:pic>
    </p:spTree>
    <p:extLst>
      <p:ext uri="{BB962C8B-B14F-4D97-AF65-F5344CB8AC3E}">
        <p14:creationId xmlns:p14="http://schemas.microsoft.com/office/powerpoint/2010/main" val="832156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8C435-A832-4B4A-B8AD-C755B319AF4B}"/>
              </a:ext>
            </a:extLst>
          </p:cNvPr>
          <p:cNvSpPr>
            <a:spLocks noGrp="1"/>
          </p:cNvSpPr>
          <p:nvPr>
            <p:ph type="title"/>
          </p:nvPr>
        </p:nvSpPr>
        <p:spPr>
          <a:xfrm>
            <a:off x="349623" y="0"/>
            <a:ext cx="8229600" cy="1143000"/>
          </a:xfrm>
        </p:spPr>
        <p:txBody>
          <a:bodyPr/>
          <a:lstStyle/>
          <a:p>
            <a:r>
              <a:rPr lang="en-US" dirty="0">
                <a:solidFill>
                  <a:srgbClr val="FF0000"/>
                </a:solidFill>
                <a:latin typeface="Times New Roman" panose="02020603050405020304" pitchFamily="18" charset="0"/>
                <a:cs typeface="Times New Roman" panose="02020603050405020304" pitchFamily="18" charset="0"/>
              </a:rPr>
              <a:t>RDBMS -Normalization</a:t>
            </a:r>
            <a:endParaRPr lang="en-CA" dirty="0"/>
          </a:p>
        </p:txBody>
      </p:sp>
      <p:pic>
        <p:nvPicPr>
          <p:cNvPr id="4" name="Picture 3">
            <a:extLst>
              <a:ext uri="{FF2B5EF4-FFF2-40B4-BE49-F238E27FC236}">
                <a16:creationId xmlns:a16="http://schemas.microsoft.com/office/drawing/2014/main" id="{0EC923E1-48EA-445F-AA10-F35AE31422D7}"/>
              </a:ext>
            </a:extLst>
          </p:cNvPr>
          <p:cNvPicPr>
            <a:picLocks noChangeAspect="1"/>
          </p:cNvPicPr>
          <p:nvPr/>
        </p:nvPicPr>
        <p:blipFill>
          <a:blip r:embed="rId2"/>
          <a:stretch>
            <a:fillRect/>
          </a:stretch>
        </p:blipFill>
        <p:spPr>
          <a:xfrm>
            <a:off x="573460" y="1288546"/>
            <a:ext cx="7781925" cy="5257800"/>
          </a:xfrm>
          <a:prstGeom prst="rect">
            <a:avLst/>
          </a:prstGeom>
        </p:spPr>
      </p:pic>
    </p:spTree>
    <p:extLst>
      <p:ext uri="{BB962C8B-B14F-4D97-AF65-F5344CB8AC3E}">
        <p14:creationId xmlns:p14="http://schemas.microsoft.com/office/powerpoint/2010/main" val="2685549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FD6200-ED15-4665-813F-DBFA24D3F402}"/>
              </a:ext>
            </a:extLst>
          </p:cNvPr>
          <p:cNvPicPr>
            <a:picLocks noChangeAspect="1"/>
          </p:cNvPicPr>
          <p:nvPr/>
        </p:nvPicPr>
        <p:blipFill rotWithShape="1">
          <a:blip r:embed="rId2"/>
          <a:srcRect l="1410"/>
          <a:stretch/>
        </p:blipFill>
        <p:spPr>
          <a:xfrm>
            <a:off x="1064579" y="299556"/>
            <a:ext cx="7014841" cy="6115050"/>
          </a:xfrm>
          <a:prstGeom prst="rect">
            <a:avLst/>
          </a:prstGeom>
        </p:spPr>
      </p:pic>
    </p:spTree>
    <p:extLst>
      <p:ext uri="{BB962C8B-B14F-4D97-AF65-F5344CB8AC3E}">
        <p14:creationId xmlns:p14="http://schemas.microsoft.com/office/powerpoint/2010/main" val="706541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A71911-8161-4A08-841D-D40552A083C6}"/>
              </a:ext>
            </a:extLst>
          </p:cNvPr>
          <p:cNvPicPr>
            <a:picLocks noChangeAspect="1"/>
          </p:cNvPicPr>
          <p:nvPr/>
        </p:nvPicPr>
        <p:blipFill>
          <a:blip r:embed="rId2"/>
          <a:stretch>
            <a:fillRect/>
          </a:stretch>
        </p:blipFill>
        <p:spPr>
          <a:xfrm>
            <a:off x="485775" y="871537"/>
            <a:ext cx="8172450" cy="5114925"/>
          </a:xfrm>
          <a:prstGeom prst="rect">
            <a:avLst/>
          </a:prstGeom>
        </p:spPr>
      </p:pic>
    </p:spTree>
    <p:extLst>
      <p:ext uri="{BB962C8B-B14F-4D97-AF65-F5344CB8AC3E}">
        <p14:creationId xmlns:p14="http://schemas.microsoft.com/office/powerpoint/2010/main" val="37133982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031"/>
            <a:ext cx="8229600" cy="1032632"/>
          </a:xfrm>
        </p:spPr>
        <p:txBody>
          <a:bodyPr/>
          <a:lstStyle/>
          <a:p>
            <a:r>
              <a:rPr lang="en-US" sz="4000" b="1" dirty="0">
                <a:solidFill>
                  <a:srgbClr val="FF0000"/>
                </a:solidFill>
                <a:latin typeface="Times New Roman" panose="02020603050405020304" pitchFamily="18" charset="0"/>
                <a:cs typeface="Times New Roman" panose="02020603050405020304" pitchFamily="18" charset="0"/>
              </a:rPr>
              <a:t>Keyspaces</a:t>
            </a:r>
          </a:p>
        </p:txBody>
      </p:sp>
      <p:graphicFrame>
        <p:nvGraphicFramePr>
          <p:cNvPr id="6" name="Diagram 5"/>
          <p:cNvGraphicFramePr/>
          <p:nvPr>
            <p:extLst>
              <p:ext uri="{D42A27DB-BD31-4B8C-83A1-F6EECF244321}">
                <p14:modId xmlns:p14="http://schemas.microsoft.com/office/powerpoint/2010/main" val="1527507456"/>
              </p:ext>
            </p:extLst>
          </p:nvPr>
        </p:nvGraphicFramePr>
        <p:xfrm>
          <a:off x="1015999" y="1396999"/>
          <a:ext cx="6804527" cy="4792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54501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2515"/>
            <a:ext cx="8229600" cy="951734"/>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Replication Strategy</a:t>
            </a:r>
          </a:p>
        </p:txBody>
      </p:sp>
      <p:graphicFrame>
        <p:nvGraphicFramePr>
          <p:cNvPr id="4" name="Diagram 3"/>
          <p:cNvGraphicFramePr/>
          <p:nvPr>
            <p:extLst>
              <p:ext uri="{D42A27DB-BD31-4B8C-83A1-F6EECF244321}">
                <p14:modId xmlns:p14="http://schemas.microsoft.com/office/powerpoint/2010/main" val="4203030597"/>
              </p:ext>
            </p:extLst>
          </p:nvPr>
        </p:nvGraphicFramePr>
        <p:xfrm>
          <a:off x="1216525" y="1397000"/>
          <a:ext cx="6710947" cy="4712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15652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46259-B86F-449D-BC17-27861B18F09E}"/>
              </a:ext>
            </a:extLst>
          </p:cNvPr>
          <p:cNvSpPr>
            <a:spLocks noGrp="1"/>
          </p:cNvSpPr>
          <p:nvPr>
            <p:ph type="title"/>
          </p:nvPr>
        </p:nvSpPr>
        <p:spPr>
          <a:xfrm>
            <a:off x="287079" y="42041"/>
            <a:ext cx="8399721" cy="849969"/>
          </a:xfrm>
        </p:spPr>
        <p:txBody>
          <a:bodyPr/>
          <a:lstStyle/>
          <a:p>
            <a:r>
              <a:rPr lang="en-CA" sz="4000" dirty="0">
                <a:solidFill>
                  <a:srgbClr val="FF0000"/>
                </a:solidFill>
                <a:latin typeface="Times New Roman" panose="02020603050405020304" pitchFamily="18" charset="0"/>
                <a:cs typeface="Times New Roman" panose="02020603050405020304" pitchFamily="18" charset="0"/>
              </a:rPr>
              <a:t>Example</a:t>
            </a:r>
          </a:p>
        </p:txBody>
      </p:sp>
      <p:sp>
        <p:nvSpPr>
          <p:cNvPr id="3" name="Content Placeholder 2">
            <a:extLst>
              <a:ext uri="{FF2B5EF4-FFF2-40B4-BE49-F238E27FC236}">
                <a16:creationId xmlns:a16="http://schemas.microsoft.com/office/drawing/2014/main" id="{B11ADF98-21EE-437F-A4C7-0BBB378897B5}"/>
              </a:ext>
            </a:extLst>
          </p:cNvPr>
          <p:cNvSpPr>
            <a:spLocks noGrp="1"/>
          </p:cNvSpPr>
          <p:nvPr>
            <p:ph idx="1"/>
          </p:nvPr>
        </p:nvSpPr>
        <p:spPr>
          <a:xfrm>
            <a:off x="74429" y="1456660"/>
            <a:ext cx="8952614" cy="5050466"/>
          </a:xfrm>
        </p:spPr>
        <p:txBody>
          <a:bodyPr>
            <a:normAutofit/>
          </a:bodyPr>
          <a:lstStyle/>
          <a:p>
            <a:r>
              <a:rPr lang="en-US" sz="1800" b="1" u="sng" dirty="0">
                <a:latin typeface="Times New Roman" panose="02020603050405020304" pitchFamily="18" charset="0"/>
                <a:cs typeface="Times New Roman" panose="02020603050405020304" pitchFamily="18" charset="0"/>
              </a:rPr>
              <a:t>Simple Strategy</a:t>
            </a:r>
            <a:r>
              <a:rPr lang="en-US" sz="1800" b="1"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Format: </a:t>
            </a:r>
            <a:r>
              <a:rPr lang="en-US" sz="1800" b="1" dirty="0">
                <a:latin typeface="Times New Roman" panose="02020603050405020304" pitchFamily="18" charset="0"/>
                <a:cs typeface="Times New Roman" panose="02020603050405020304" pitchFamily="18" charset="0"/>
              </a:rPr>
              <a:t>{ 'class' : '</a:t>
            </a:r>
            <a:r>
              <a:rPr lang="en-US" sz="1800" b="1" dirty="0" err="1">
                <a:latin typeface="Times New Roman" panose="02020603050405020304" pitchFamily="18" charset="0"/>
                <a:cs typeface="Times New Roman" panose="02020603050405020304" pitchFamily="18" charset="0"/>
              </a:rPr>
              <a:t>SimpleStrategy</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replication_factor</a:t>
            </a:r>
            <a:r>
              <a:rPr lang="en-US" sz="1800" b="1" dirty="0">
                <a:latin typeface="Times New Roman" panose="02020603050405020304" pitchFamily="18" charset="0"/>
                <a:cs typeface="Times New Roman" panose="02020603050405020304" pitchFamily="18" charset="0"/>
              </a:rPr>
              <a:t>' : &lt;</a:t>
            </a:r>
            <a:r>
              <a:rPr lang="en-US" sz="1800" b="1" dirty="0" err="1">
                <a:latin typeface="Times New Roman" panose="02020603050405020304" pitchFamily="18" charset="0"/>
                <a:cs typeface="Times New Roman" panose="02020603050405020304" pitchFamily="18" charset="0"/>
              </a:rPr>
              <a:t>positive_integer</a:t>
            </a:r>
            <a:r>
              <a:rPr lang="en-US" sz="1800" b="1" dirty="0">
                <a:latin typeface="Times New Roman" panose="02020603050405020304" pitchFamily="18" charset="0"/>
                <a:cs typeface="Times New Roman" panose="02020603050405020304" pitchFamily="18" charset="0"/>
              </a:rPr>
              <a:t>&gt; }</a:t>
            </a:r>
          </a:p>
          <a:p>
            <a:r>
              <a:rPr lang="en-US" sz="1800" b="1" u="sng" dirty="0">
                <a:latin typeface="Times New Roman" panose="02020603050405020304" pitchFamily="18" charset="0"/>
                <a:cs typeface="Times New Roman" panose="02020603050405020304" pitchFamily="18" charset="0"/>
              </a:rPr>
              <a:t>Network Topology Strategy</a:t>
            </a:r>
            <a:r>
              <a:rPr lang="en-US" sz="1800" b="1"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Format: </a:t>
            </a:r>
            <a:r>
              <a:rPr lang="en-US" sz="1800" b="1" dirty="0">
                <a:latin typeface="Times New Roman" panose="02020603050405020304" pitchFamily="18" charset="0"/>
                <a:cs typeface="Times New Roman" panose="02020603050405020304" pitchFamily="18" charset="0"/>
              </a:rPr>
              <a:t>{ 'class' : '</a:t>
            </a:r>
            <a:r>
              <a:rPr lang="en-US" sz="1800" b="1" dirty="0" err="1">
                <a:latin typeface="Times New Roman" panose="02020603050405020304" pitchFamily="18" charset="0"/>
                <a:cs typeface="Times New Roman" panose="02020603050405020304" pitchFamily="18" charset="0"/>
              </a:rPr>
              <a:t>NetworkTopologyStrategy</a:t>
            </a:r>
            <a:r>
              <a:rPr lang="en-US" sz="1800" b="1" dirty="0">
                <a:latin typeface="Times New Roman" panose="02020603050405020304" pitchFamily="18" charset="0"/>
                <a:cs typeface="Times New Roman" panose="02020603050405020304" pitchFamily="18" charset="0"/>
              </a:rPr>
              <a:t>'[, '&lt;</a:t>
            </a:r>
            <a:r>
              <a:rPr lang="en-US" sz="1800" b="1" dirty="0" err="1">
                <a:latin typeface="Times New Roman" panose="02020603050405020304" pitchFamily="18" charset="0"/>
                <a:cs typeface="Times New Roman" panose="02020603050405020304" pitchFamily="18" charset="0"/>
              </a:rPr>
              <a:t>datacenter_name</a:t>
            </a:r>
            <a:r>
              <a:rPr lang="en-US" sz="1800" b="1" dirty="0">
                <a:latin typeface="Times New Roman" panose="02020603050405020304" pitchFamily="18" charset="0"/>
                <a:cs typeface="Times New Roman" panose="02020603050405020304" pitchFamily="18" charset="0"/>
              </a:rPr>
              <a:t>&gt;' : &lt;</a:t>
            </a:r>
            <a:r>
              <a:rPr lang="en-US" sz="1800" b="1" dirty="0" err="1">
                <a:latin typeface="Times New Roman" panose="02020603050405020304" pitchFamily="18" charset="0"/>
                <a:cs typeface="Times New Roman" panose="02020603050405020304" pitchFamily="18" charset="0"/>
              </a:rPr>
              <a:t>positive_integer</a:t>
            </a:r>
            <a:r>
              <a:rPr lang="en-US" sz="1800" b="1" dirty="0">
                <a:latin typeface="Times New Roman" panose="02020603050405020304" pitchFamily="18" charset="0"/>
                <a:cs typeface="Times New Roman" panose="02020603050405020304" pitchFamily="18" charset="0"/>
              </a:rPr>
              <a:t>&gt;, '&lt;</a:t>
            </a:r>
            <a:r>
              <a:rPr lang="en-US" sz="1800" b="1" dirty="0" err="1">
                <a:latin typeface="Times New Roman" panose="02020603050405020304" pitchFamily="18" charset="0"/>
                <a:cs typeface="Times New Roman" panose="02020603050405020304" pitchFamily="18" charset="0"/>
              </a:rPr>
              <a:t>datacenter_name</a:t>
            </a:r>
            <a:r>
              <a:rPr lang="en-US" sz="1800" b="1" dirty="0">
                <a:latin typeface="Times New Roman" panose="02020603050405020304" pitchFamily="18" charset="0"/>
                <a:cs typeface="Times New Roman" panose="02020603050405020304" pitchFamily="18" charset="0"/>
              </a:rPr>
              <a:t>&gt;' : &lt;</a:t>
            </a:r>
            <a:r>
              <a:rPr lang="en-US" sz="1800" b="1" dirty="0" err="1">
                <a:latin typeface="Times New Roman" panose="02020603050405020304" pitchFamily="18" charset="0"/>
                <a:cs typeface="Times New Roman" panose="02020603050405020304" pitchFamily="18" charset="0"/>
              </a:rPr>
              <a:t>positive_integer</a:t>
            </a:r>
            <a:r>
              <a:rPr lang="en-US" sz="1800" b="1" dirty="0">
                <a:latin typeface="Times New Roman" panose="02020603050405020304" pitchFamily="18" charset="0"/>
                <a:cs typeface="Times New Roman" panose="02020603050405020304" pitchFamily="18" charset="0"/>
              </a:rPr>
              <a:t>&gt;, ...] }</a:t>
            </a:r>
          </a:p>
          <a:p>
            <a:r>
              <a:rPr lang="en-US" sz="1800" b="1" dirty="0">
                <a:solidFill>
                  <a:srgbClr val="FF0000"/>
                </a:solidFill>
                <a:latin typeface="Times New Roman" panose="02020603050405020304" pitchFamily="18" charset="0"/>
                <a:cs typeface="Times New Roman" panose="02020603050405020304" pitchFamily="18" charset="0"/>
              </a:rPr>
              <a:t>Example:</a:t>
            </a:r>
          </a:p>
          <a:p>
            <a:r>
              <a:rPr lang="en-US" sz="1800" dirty="0">
                <a:latin typeface="Times New Roman" panose="02020603050405020304" pitchFamily="18" charset="0"/>
                <a:cs typeface="Times New Roman" panose="02020603050405020304" pitchFamily="18" charset="0"/>
              </a:rPr>
              <a:t># Single data center, replication factor: 3</a:t>
            </a:r>
          </a:p>
          <a:p>
            <a:r>
              <a:rPr lang="en-US" sz="1800" dirty="0">
                <a:latin typeface="Times New Roman" panose="02020603050405020304" pitchFamily="18" charset="0"/>
                <a:cs typeface="Times New Roman" panose="02020603050405020304" pitchFamily="18" charset="0"/>
              </a:rPr>
              <a:t>{ 'class' : '</a:t>
            </a:r>
            <a:r>
              <a:rPr lang="en-US" sz="1800" dirty="0" err="1">
                <a:latin typeface="Times New Roman" panose="02020603050405020304" pitchFamily="18" charset="0"/>
                <a:cs typeface="Times New Roman" panose="02020603050405020304" pitchFamily="18" charset="0"/>
              </a:rPr>
              <a:t>NetworkTopologyStrategy</a:t>
            </a:r>
            <a:r>
              <a:rPr lang="en-US" sz="1800" dirty="0">
                <a:latin typeface="Times New Roman" panose="02020603050405020304" pitchFamily="18" charset="0"/>
                <a:cs typeface="Times New Roman" panose="02020603050405020304" pitchFamily="18" charset="0"/>
              </a:rPr>
              <a:t>', 'DC1' : 3}</a:t>
            </a:r>
          </a:p>
          <a:p>
            <a:r>
              <a:rPr lang="en-US" sz="1800" dirty="0">
                <a:latin typeface="Times New Roman" panose="02020603050405020304" pitchFamily="18" charset="0"/>
                <a:cs typeface="Times New Roman" panose="02020603050405020304" pitchFamily="18" charset="0"/>
              </a:rPr>
              <a:t># Three data centers, with RF as 3, 2, and 1</a:t>
            </a:r>
          </a:p>
          <a:p>
            <a:r>
              <a:rPr lang="en-US" sz="1800" dirty="0">
                <a:latin typeface="Times New Roman" panose="02020603050405020304" pitchFamily="18" charset="0"/>
                <a:cs typeface="Times New Roman" panose="02020603050405020304" pitchFamily="18" charset="0"/>
              </a:rPr>
              <a:t>{ 'class' : '</a:t>
            </a:r>
            <a:r>
              <a:rPr lang="en-US" sz="1800" dirty="0" err="1">
                <a:latin typeface="Times New Roman" panose="02020603050405020304" pitchFamily="18" charset="0"/>
                <a:cs typeface="Times New Roman" panose="02020603050405020304" pitchFamily="18" charset="0"/>
              </a:rPr>
              <a:t>NetworkTopologyStrategy</a:t>
            </a:r>
            <a:r>
              <a:rPr lang="en-US" sz="1800" dirty="0">
                <a:latin typeface="Times New Roman" panose="02020603050405020304" pitchFamily="18" charset="0"/>
                <a:cs typeface="Times New Roman" panose="02020603050405020304" pitchFamily="18" charset="0"/>
              </a:rPr>
              <a:t>', 'DC_NY' : 3, '</a:t>
            </a:r>
            <a:r>
              <a:rPr lang="en-US" sz="1800" dirty="0" err="1">
                <a:latin typeface="Times New Roman" panose="02020603050405020304" pitchFamily="18" charset="0"/>
                <a:cs typeface="Times New Roman" panose="02020603050405020304" pitchFamily="18" charset="0"/>
              </a:rPr>
              <a:t>TokyoDC</a:t>
            </a:r>
            <a:r>
              <a:rPr lang="en-US" sz="1800" dirty="0">
                <a:latin typeface="Times New Roman" panose="02020603050405020304" pitchFamily="18" charset="0"/>
                <a:cs typeface="Times New Roman" panose="02020603050405020304" pitchFamily="18" charset="0"/>
              </a:rPr>
              <a:t>' : 2, '</a:t>
            </a:r>
            <a:r>
              <a:rPr lang="en-US" sz="1800" dirty="0" err="1">
                <a:latin typeface="Times New Roman" panose="02020603050405020304" pitchFamily="18" charset="0"/>
                <a:cs typeface="Times New Roman" panose="02020603050405020304" pitchFamily="18" charset="0"/>
              </a:rPr>
              <a:t>DC_Hadoop</a:t>
            </a:r>
            <a:r>
              <a:rPr lang="en-US" sz="1800" dirty="0">
                <a:latin typeface="Times New Roman" panose="02020603050405020304" pitchFamily="18" charset="0"/>
                <a:cs typeface="Times New Roman" panose="02020603050405020304" pitchFamily="18" charset="0"/>
              </a:rPr>
              <a:t>': 1}</a:t>
            </a:r>
          </a:p>
          <a:p>
            <a:r>
              <a:rPr lang="en-US" sz="1800" dirty="0">
                <a:latin typeface="Times New Roman" panose="02020603050405020304" pitchFamily="18" charset="0"/>
                <a:cs typeface="Times New Roman" panose="02020603050405020304" pitchFamily="18" charset="0"/>
              </a:rPr>
              <a:t># Two data centers with three replica each</a:t>
            </a:r>
          </a:p>
          <a:p>
            <a:r>
              <a:rPr lang="en-US" sz="1800" dirty="0">
                <a:latin typeface="Times New Roman" panose="02020603050405020304" pitchFamily="18" charset="0"/>
                <a:cs typeface="Times New Roman" panose="02020603050405020304" pitchFamily="18" charset="0"/>
              </a:rPr>
              <a:t>{ 'class' : '</a:t>
            </a:r>
            <a:r>
              <a:rPr lang="en-US" sz="1800" dirty="0" err="1">
                <a:latin typeface="Times New Roman" panose="02020603050405020304" pitchFamily="18" charset="0"/>
                <a:cs typeface="Times New Roman" panose="02020603050405020304" pitchFamily="18" charset="0"/>
              </a:rPr>
              <a:t>NetworkTopologyStrategy</a:t>
            </a:r>
            <a:r>
              <a:rPr lang="en-US" sz="1800" dirty="0">
                <a:latin typeface="Times New Roman" panose="02020603050405020304" pitchFamily="18" charset="0"/>
                <a:cs typeface="Times New Roman" panose="02020603050405020304" pitchFamily="18" charset="0"/>
              </a:rPr>
              <a:t>', 'DC1' : 3, 'DC2' : 3}</a:t>
            </a:r>
          </a:p>
          <a:p>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39983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9A6D3F-97CA-49DC-A5EE-4A0DFA2E16DB}"/>
              </a:ext>
            </a:extLst>
          </p:cNvPr>
          <p:cNvPicPr>
            <a:picLocks noChangeAspect="1"/>
          </p:cNvPicPr>
          <p:nvPr/>
        </p:nvPicPr>
        <p:blipFill rotWithShape="1">
          <a:blip r:embed="rId3"/>
          <a:srcRect b="28777"/>
          <a:stretch/>
        </p:blipFill>
        <p:spPr>
          <a:xfrm>
            <a:off x="548597" y="305014"/>
            <a:ext cx="6896100" cy="732676"/>
          </a:xfrm>
          <a:prstGeom prst="rect">
            <a:avLst/>
          </a:prstGeom>
        </p:spPr>
      </p:pic>
      <p:pic>
        <p:nvPicPr>
          <p:cNvPr id="3" name="Picture 2">
            <a:extLst>
              <a:ext uri="{FF2B5EF4-FFF2-40B4-BE49-F238E27FC236}">
                <a16:creationId xmlns:a16="http://schemas.microsoft.com/office/drawing/2014/main" id="{2120B333-442A-4996-AB46-2E7E48BCB2AE}"/>
              </a:ext>
            </a:extLst>
          </p:cNvPr>
          <p:cNvPicPr>
            <a:picLocks noChangeAspect="1"/>
          </p:cNvPicPr>
          <p:nvPr/>
        </p:nvPicPr>
        <p:blipFill>
          <a:blip r:embed="rId4"/>
          <a:stretch>
            <a:fillRect/>
          </a:stretch>
        </p:blipFill>
        <p:spPr>
          <a:xfrm>
            <a:off x="0" y="1232373"/>
            <a:ext cx="9144000" cy="5320613"/>
          </a:xfrm>
          <a:prstGeom prst="rect">
            <a:avLst/>
          </a:prstGeom>
        </p:spPr>
      </p:pic>
      <p:sp>
        <p:nvSpPr>
          <p:cNvPr id="4" name="Rectangle 3">
            <a:extLst>
              <a:ext uri="{FF2B5EF4-FFF2-40B4-BE49-F238E27FC236}">
                <a16:creationId xmlns:a16="http://schemas.microsoft.com/office/drawing/2014/main" id="{AA6439EF-1B4E-4FD0-B7B7-0D98183E54A1}"/>
              </a:ext>
            </a:extLst>
          </p:cNvPr>
          <p:cNvSpPr/>
          <p:nvPr/>
        </p:nvSpPr>
        <p:spPr>
          <a:xfrm>
            <a:off x="3106271" y="6347653"/>
            <a:ext cx="6225988" cy="369332"/>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 In Cassandra tables are not replicated .keyspaces are replicated </a:t>
            </a:r>
          </a:p>
        </p:txBody>
      </p:sp>
      <p:sp>
        <p:nvSpPr>
          <p:cNvPr id="5" name="Rectangle 4">
            <a:extLst>
              <a:ext uri="{FF2B5EF4-FFF2-40B4-BE49-F238E27FC236}">
                <a16:creationId xmlns:a16="http://schemas.microsoft.com/office/drawing/2014/main" id="{3FE98D70-462B-4D07-A022-49AF158E60E0}"/>
              </a:ext>
            </a:extLst>
          </p:cNvPr>
          <p:cNvSpPr/>
          <p:nvPr/>
        </p:nvSpPr>
        <p:spPr>
          <a:xfrm>
            <a:off x="6799488" y="2232212"/>
            <a:ext cx="1290418"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commit log </a:t>
            </a:r>
          </a:p>
        </p:txBody>
      </p:sp>
      <p:cxnSp>
        <p:nvCxnSpPr>
          <p:cNvPr id="7" name="Straight Arrow Connector 6">
            <a:extLst>
              <a:ext uri="{FF2B5EF4-FFF2-40B4-BE49-F238E27FC236}">
                <a16:creationId xmlns:a16="http://schemas.microsoft.com/office/drawing/2014/main" id="{4F9E75B3-34F1-4484-AE7C-8568CBBCBE73}"/>
              </a:ext>
            </a:extLst>
          </p:cNvPr>
          <p:cNvCxnSpPr/>
          <p:nvPr/>
        </p:nvCxnSpPr>
        <p:spPr>
          <a:xfrm>
            <a:off x="7444697" y="1694329"/>
            <a:ext cx="0" cy="53788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570136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BCADD5-EEB0-4E39-9F7B-DCD048F7E8AA}"/>
              </a:ext>
            </a:extLst>
          </p:cNvPr>
          <p:cNvPicPr>
            <a:picLocks noChangeAspect="1"/>
          </p:cNvPicPr>
          <p:nvPr/>
        </p:nvPicPr>
        <p:blipFill>
          <a:blip r:embed="rId2"/>
          <a:stretch>
            <a:fillRect/>
          </a:stretch>
        </p:blipFill>
        <p:spPr>
          <a:xfrm>
            <a:off x="0" y="2702701"/>
            <a:ext cx="9144000" cy="1452597"/>
          </a:xfrm>
          <a:prstGeom prst="rect">
            <a:avLst/>
          </a:prstGeom>
        </p:spPr>
      </p:pic>
    </p:spTree>
    <p:extLst>
      <p:ext uri="{BB962C8B-B14F-4D97-AF65-F5344CB8AC3E}">
        <p14:creationId xmlns:p14="http://schemas.microsoft.com/office/powerpoint/2010/main" val="10714887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9061CA-2541-4073-8A82-2639C453D14A}"/>
              </a:ext>
            </a:extLst>
          </p:cNvPr>
          <p:cNvPicPr>
            <a:picLocks noChangeAspect="1"/>
          </p:cNvPicPr>
          <p:nvPr/>
        </p:nvPicPr>
        <p:blipFill>
          <a:blip r:embed="rId2"/>
          <a:stretch>
            <a:fillRect/>
          </a:stretch>
        </p:blipFill>
        <p:spPr>
          <a:xfrm>
            <a:off x="0" y="1083287"/>
            <a:ext cx="9144000" cy="4008252"/>
          </a:xfrm>
          <a:prstGeom prst="rect">
            <a:avLst/>
          </a:prstGeom>
        </p:spPr>
      </p:pic>
      <p:sp>
        <p:nvSpPr>
          <p:cNvPr id="3" name="Rectangle 2">
            <a:extLst>
              <a:ext uri="{FF2B5EF4-FFF2-40B4-BE49-F238E27FC236}">
                <a16:creationId xmlns:a16="http://schemas.microsoft.com/office/drawing/2014/main" id="{13C9DBEA-D40C-4713-AB90-B3C31473878D}"/>
              </a:ext>
            </a:extLst>
          </p:cNvPr>
          <p:cNvSpPr/>
          <p:nvPr/>
        </p:nvSpPr>
        <p:spPr>
          <a:xfrm>
            <a:off x="951186" y="5817504"/>
            <a:ext cx="8014138" cy="646331"/>
          </a:xfrm>
          <a:prstGeom prst="rect">
            <a:avLst/>
          </a:prstGeom>
        </p:spPr>
        <p:txBody>
          <a:bodyPr wrap="square">
            <a:spAutoFit/>
          </a:bodyPr>
          <a:lstStyle/>
          <a:p>
            <a:r>
              <a:rPr lang="en-CA" dirty="0">
                <a:hlinkClick r:id="rId3"/>
              </a:rPr>
              <a:t>https://docs.datastax.com/en/landing_page/doc/landing_page/current.html</a:t>
            </a:r>
            <a:endParaRPr lang="en-CA" dirty="0"/>
          </a:p>
          <a:p>
            <a:endParaRPr lang="en-CA" dirty="0"/>
          </a:p>
        </p:txBody>
      </p:sp>
    </p:spTree>
    <p:extLst>
      <p:ext uri="{BB962C8B-B14F-4D97-AF65-F5344CB8AC3E}">
        <p14:creationId xmlns:p14="http://schemas.microsoft.com/office/powerpoint/2010/main" val="40400816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7938C2-4D68-4E51-BB2F-863002695A7F}"/>
              </a:ext>
            </a:extLst>
          </p:cNvPr>
          <p:cNvPicPr>
            <a:picLocks noChangeAspect="1"/>
          </p:cNvPicPr>
          <p:nvPr/>
        </p:nvPicPr>
        <p:blipFill>
          <a:blip r:embed="rId2"/>
          <a:stretch>
            <a:fillRect/>
          </a:stretch>
        </p:blipFill>
        <p:spPr>
          <a:xfrm>
            <a:off x="0" y="3033969"/>
            <a:ext cx="9144000" cy="790062"/>
          </a:xfrm>
          <a:prstGeom prst="rect">
            <a:avLst/>
          </a:prstGeom>
        </p:spPr>
      </p:pic>
    </p:spTree>
    <p:extLst>
      <p:ext uri="{BB962C8B-B14F-4D97-AF65-F5344CB8AC3E}">
        <p14:creationId xmlns:p14="http://schemas.microsoft.com/office/powerpoint/2010/main" val="28418684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E33428-2DBF-499A-9EA7-94E1245FDB5F}"/>
              </a:ext>
            </a:extLst>
          </p:cNvPr>
          <p:cNvPicPr>
            <a:picLocks noChangeAspect="1"/>
          </p:cNvPicPr>
          <p:nvPr/>
        </p:nvPicPr>
        <p:blipFill>
          <a:blip r:embed="rId3"/>
          <a:stretch>
            <a:fillRect/>
          </a:stretch>
        </p:blipFill>
        <p:spPr>
          <a:xfrm>
            <a:off x="103002" y="671179"/>
            <a:ext cx="9027707" cy="5176727"/>
          </a:xfrm>
          <a:prstGeom prst="rect">
            <a:avLst/>
          </a:prstGeom>
        </p:spPr>
      </p:pic>
    </p:spTree>
    <p:extLst>
      <p:ext uri="{BB962C8B-B14F-4D97-AF65-F5344CB8AC3E}">
        <p14:creationId xmlns:p14="http://schemas.microsoft.com/office/powerpoint/2010/main" val="3218407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8C435-A832-4B4A-B8AD-C755B319AF4B}"/>
              </a:ext>
            </a:extLst>
          </p:cNvPr>
          <p:cNvSpPr>
            <a:spLocks noGrp="1"/>
          </p:cNvSpPr>
          <p:nvPr>
            <p:ph type="title"/>
          </p:nvPr>
        </p:nvSpPr>
        <p:spPr>
          <a:xfrm>
            <a:off x="349622" y="0"/>
            <a:ext cx="8709033" cy="1000461"/>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RDBMS –Denormalization (Cassandra)</a:t>
            </a:r>
            <a:endParaRPr lang="en-CA" dirty="0"/>
          </a:p>
        </p:txBody>
      </p:sp>
      <p:pic>
        <p:nvPicPr>
          <p:cNvPr id="3" name="Picture 2">
            <a:extLst>
              <a:ext uri="{FF2B5EF4-FFF2-40B4-BE49-F238E27FC236}">
                <a16:creationId xmlns:a16="http://schemas.microsoft.com/office/drawing/2014/main" id="{98A2ADD9-2806-411A-B82D-0DDF5CBBAE57}"/>
              </a:ext>
            </a:extLst>
          </p:cNvPr>
          <p:cNvPicPr>
            <a:picLocks noChangeAspect="1"/>
          </p:cNvPicPr>
          <p:nvPr/>
        </p:nvPicPr>
        <p:blipFill>
          <a:blip r:embed="rId3"/>
          <a:stretch>
            <a:fillRect/>
          </a:stretch>
        </p:blipFill>
        <p:spPr>
          <a:xfrm>
            <a:off x="737627" y="1104900"/>
            <a:ext cx="6334125" cy="2324100"/>
          </a:xfrm>
          <a:prstGeom prst="rect">
            <a:avLst/>
          </a:prstGeom>
        </p:spPr>
      </p:pic>
      <p:pic>
        <p:nvPicPr>
          <p:cNvPr id="5" name="Picture 4">
            <a:extLst>
              <a:ext uri="{FF2B5EF4-FFF2-40B4-BE49-F238E27FC236}">
                <a16:creationId xmlns:a16="http://schemas.microsoft.com/office/drawing/2014/main" id="{E52F5F26-DC67-4227-A5E6-F2DFA6C9B3C9}"/>
              </a:ext>
            </a:extLst>
          </p:cNvPr>
          <p:cNvPicPr>
            <a:picLocks noChangeAspect="1"/>
          </p:cNvPicPr>
          <p:nvPr/>
        </p:nvPicPr>
        <p:blipFill>
          <a:blip r:embed="rId4"/>
          <a:stretch>
            <a:fillRect/>
          </a:stretch>
        </p:blipFill>
        <p:spPr>
          <a:xfrm>
            <a:off x="737627" y="3101844"/>
            <a:ext cx="7308757" cy="3752139"/>
          </a:xfrm>
          <a:prstGeom prst="rect">
            <a:avLst/>
          </a:prstGeom>
        </p:spPr>
      </p:pic>
    </p:spTree>
    <p:extLst>
      <p:ext uri="{BB962C8B-B14F-4D97-AF65-F5344CB8AC3E}">
        <p14:creationId xmlns:p14="http://schemas.microsoft.com/office/powerpoint/2010/main" val="25560544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044C6C-E9D2-454A-9155-C7A6907E2009}"/>
              </a:ext>
            </a:extLst>
          </p:cNvPr>
          <p:cNvPicPr>
            <a:picLocks noChangeAspect="1"/>
          </p:cNvPicPr>
          <p:nvPr/>
        </p:nvPicPr>
        <p:blipFill>
          <a:blip r:embed="rId2"/>
          <a:stretch>
            <a:fillRect/>
          </a:stretch>
        </p:blipFill>
        <p:spPr>
          <a:xfrm>
            <a:off x="239274" y="42698"/>
            <a:ext cx="5133975" cy="895350"/>
          </a:xfrm>
          <a:prstGeom prst="rect">
            <a:avLst/>
          </a:prstGeom>
        </p:spPr>
      </p:pic>
      <p:pic>
        <p:nvPicPr>
          <p:cNvPr id="3" name="Picture 2">
            <a:extLst>
              <a:ext uri="{FF2B5EF4-FFF2-40B4-BE49-F238E27FC236}">
                <a16:creationId xmlns:a16="http://schemas.microsoft.com/office/drawing/2014/main" id="{95901750-20C6-44FF-BCC9-289014A3F09C}"/>
              </a:ext>
            </a:extLst>
          </p:cNvPr>
          <p:cNvPicPr>
            <a:picLocks noChangeAspect="1"/>
          </p:cNvPicPr>
          <p:nvPr/>
        </p:nvPicPr>
        <p:blipFill>
          <a:blip r:embed="rId3"/>
          <a:stretch>
            <a:fillRect/>
          </a:stretch>
        </p:blipFill>
        <p:spPr>
          <a:xfrm>
            <a:off x="239274" y="938048"/>
            <a:ext cx="7362825" cy="1714500"/>
          </a:xfrm>
          <a:prstGeom prst="rect">
            <a:avLst/>
          </a:prstGeom>
        </p:spPr>
      </p:pic>
      <p:pic>
        <p:nvPicPr>
          <p:cNvPr id="4" name="Picture 3">
            <a:extLst>
              <a:ext uri="{FF2B5EF4-FFF2-40B4-BE49-F238E27FC236}">
                <a16:creationId xmlns:a16="http://schemas.microsoft.com/office/drawing/2014/main" id="{107D6861-63D1-475F-8A05-76E1DAD9FD3F}"/>
              </a:ext>
            </a:extLst>
          </p:cNvPr>
          <p:cNvPicPr>
            <a:picLocks noChangeAspect="1"/>
          </p:cNvPicPr>
          <p:nvPr/>
        </p:nvPicPr>
        <p:blipFill>
          <a:blip r:embed="rId4"/>
          <a:stretch>
            <a:fillRect/>
          </a:stretch>
        </p:blipFill>
        <p:spPr>
          <a:xfrm>
            <a:off x="0" y="2780478"/>
            <a:ext cx="9144000" cy="3893921"/>
          </a:xfrm>
          <a:prstGeom prst="rect">
            <a:avLst/>
          </a:prstGeom>
        </p:spPr>
      </p:pic>
    </p:spTree>
    <p:extLst>
      <p:ext uri="{BB962C8B-B14F-4D97-AF65-F5344CB8AC3E}">
        <p14:creationId xmlns:p14="http://schemas.microsoft.com/office/powerpoint/2010/main" val="2212521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BCA754-D8D7-4B53-991A-379DE20B01C4}"/>
              </a:ext>
            </a:extLst>
          </p:cNvPr>
          <p:cNvPicPr>
            <a:picLocks noChangeAspect="1"/>
          </p:cNvPicPr>
          <p:nvPr/>
        </p:nvPicPr>
        <p:blipFill>
          <a:blip r:embed="rId2"/>
          <a:stretch>
            <a:fillRect/>
          </a:stretch>
        </p:blipFill>
        <p:spPr>
          <a:xfrm>
            <a:off x="0" y="1695714"/>
            <a:ext cx="9144000" cy="3466571"/>
          </a:xfrm>
          <a:prstGeom prst="rect">
            <a:avLst/>
          </a:prstGeom>
        </p:spPr>
      </p:pic>
    </p:spTree>
    <p:extLst>
      <p:ext uri="{BB962C8B-B14F-4D97-AF65-F5344CB8AC3E}">
        <p14:creationId xmlns:p14="http://schemas.microsoft.com/office/powerpoint/2010/main" val="3495127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1958E6-C103-409A-9958-5ACF76C3C525}"/>
              </a:ext>
            </a:extLst>
          </p:cNvPr>
          <p:cNvPicPr>
            <a:picLocks noChangeAspect="1"/>
          </p:cNvPicPr>
          <p:nvPr/>
        </p:nvPicPr>
        <p:blipFill>
          <a:blip r:embed="rId3"/>
          <a:stretch>
            <a:fillRect/>
          </a:stretch>
        </p:blipFill>
        <p:spPr>
          <a:xfrm>
            <a:off x="0" y="1204783"/>
            <a:ext cx="9144000" cy="1482811"/>
          </a:xfrm>
          <a:prstGeom prst="rect">
            <a:avLst/>
          </a:prstGeom>
        </p:spPr>
      </p:pic>
      <p:pic>
        <p:nvPicPr>
          <p:cNvPr id="4" name="Picture 3">
            <a:extLst>
              <a:ext uri="{FF2B5EF4-FFF2-40B4-BE49-F238E27FC236}">
                <a16:creationId xmlns:a16="http://schemas.microsoft.com/office/drawing/2014/main" id="{84027365-9354-484D-B8CF-3B35BE1FF43F}"/>
              </a:ext>
            </a:extLst>
          </p:cNvPr>
          <p:cNvPicPr>
            <a:picLocks noChangeAspect="1"/>
          </p:cNvPicPr>
          <p:nvPr/>
        </p:nvPicPr>
        <p:blipFill>
          <a:blip r:embed="rId4"/>
          <a:stretch>
            <a:fillRect/>
          </a:stretch>
        </p:blipFill>
        <p:spPr>
          <a:xfrm>
            <a:off x="0" y="3057296"/>
            <a:ext cx="7067550" cy="1533525"/>
          </a:xfrm>
          <a:prstGeom prst="rect">
            <a:avLst/>
          </a:prstGeom>
        </p:spPr>
      </p:pic>
      <p:sp>
        <p:nvSpPr>
          <p:cNvPr id="2" name="Rectangle 1">
            <a:extLst>
              <a:ext uri="{FF2B5EF4-FFF2-40B4-BE49-F238E27FC236}">
                <a16:creationId xmlns:a16="http://schemas.microsoft.com/office/drawing/2014/main" id="{B29B666E-1B5C-4067-87C6-9F0C74C39536}"/>
              </a:ext>
            </a:extLst>
          </p:cNvPr>
          <p:cNvSpPr/>
          <p:nvPr/>
        </p:nvSpPr>
        <p:spPr>
          <a:xfrm>
            <a:off x="0" y="5998435"/>
            <a:ext cx="9037674" cy="584775"/>
          </a:xfrm>
          <a:prstGeom prst="rect">
            <a:avLst/>
          </a:prstGeom>
        </p:spPr>
        <p:txBody>
          <a:bodyPr wrap="square">
            <a:spAutoFit/>
          </a:bodyPr>
          <a:lstStyle/>
          <a:p>
            <a:pPr lvl="0">
              <a:defRPr/>
            </a:pPr>
            <a:r>
              <a:rPr lang="en-CA" sz="1600" dirty="0">
                <a:solidFill>
                  <a:srgbClr val="FF0000"/>
                </a:solidFill>
                <a:latin typeface="Times New Roman" panose="02020603050405020304" pitchFamily="18" charset="0"/>
                <a:cs typeface="Times New Roman" panose="02020603050405020304" pitchFamily="18" charset="0"/>
              </a:rPr>
              <a:t>know your query before you design the DB .you should know  enough . so you will know your partition key so it will be beneficial</a:t>
            </a:r>
          </a:p>
        </p:txBody>
      </p:sp>
    </p:spTree>
    <p:extLst>
      <p:ext uri="{BB962C8B-B14F-4D97-AF65-F5344CB8AC3E}">
        <p14:creationId xmlns:p14="http://schemas.microsoft.com/office/powerpoint/2010/main" val="14686188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CBA7DC-730A-4778-A50A-7A849DBF00DC}"/>
              </a:ext>
            </a:extLst>
          </p:cNvPr>
          <p:cNvPicPr>
            <a:picLocks noChangeAspect="1"/>
          </p:cNvPicPr>
          <p:nvPr/>
        </p:nvPicPr>
        <p:blipFill>
          <a:blip r:embed="rId3"/>
          <a:stretch>
            <a:fillRect/>
          </a:stretch>
        </p:blipFill>
        <p:spPr>
          <a:xfrm>
            <a:off x="0" y="1365419"/>
            <a:ext cx="9144000" cy="2172237"/>
          </a:xfrm>
          <a:prstGeom prst="rect">
            <a:avLst/>
          </a:prstGeom>
        </p:spPr>
      </p:pic>
      <p:sp>
        <p:nvSpPr>
          <p:cNvPr id="4" name="Rectangle 3">
            <a:extLst>
              <a:ext uri="{FF2B5EF4-FFF2-40B4-BE49-F238E27FC236}">
                <a16:creationId xmlns:a16="http://schemas.microsoft.com/office/drawing/2014/main" id="{03D3AADD-6D5E-4CDA-9D15-B4CD85CD8DDC}"/>
              </a:ext>
            </a:extLst>
          </p:cNvPr>
          <p:cNvSpPr/>
          <p:nvPr/>
        </p:nvSpPr>
        <p:spPr>
          <a:xfrm>
            <a:off x="-66768" y="3753664"/>
            <a:ext cx="1360244"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Partition key</a:t>
            </a:r>
          </a:p>
        </p:txBody>
      </p:sp>
      <p:sp>
        <p:nvSpPr>
          <p:cNvPr id="5" name="Rectangle 4">
            <a:extLst>
              <a:ext uri="{FF2B5EF4-FFF2-40B4-BE49-F238E27FC236}">
                <a16:creationId xmlns:a16="http://schemas.microsoft.com/office/drawing/2014/main" id="{765AE8BF-AD3E-43EE-B053-95EFEEB19F84}"/>
              </a:ext>
            </a:extLst>
          </p:cNvPr>
          <p:cNvSpPr/>
          <p:nvPr/>
        </p:nvSpPr>
        <p:spPr>
          <a:xfrm>
            <a:off x="1360244" y="3755556"/>
            <a:ext cx="1595309"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Clustering key </a:t>
            </a:r>
          </a:p>
        </p:txBody>
      </p:sp>
      <p:cxnSp>
        <p:nvCxnSpPr>
          <p:cNvPr id="7" name="Straight Arrow Connector 6">
            <a:extLst>
              <a:ext uri="{FF2B5EF4-FFF2-40B4-BE49-F238E27FC236}">
                <a16:creationId xmlns:a16="http://schemas.microsoft.com/office/drawing/2014/main" id="{B95B609F-38B0-4716-98A0-3D495D000EA5}"/>
              </a:ext>
            </a:extLst>
          </p:cNvPr>
          <p:cNvCxnSpPr/>
          <p:nvPr/>
        </p:nvCxnSpPr>
        <p:spPr>
          <a:xfrm>
            <a:off x="515007" y="2270234"/>
            <a:ext cx="0" cy="152925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 name="Straight Arrow Connector 7">
            <a:extLst>
              <a:ext uri="{FF2B5EF4-FFF2-40B4-BE49-F238E27FC236}">
                <a16:creationId xmlns:a16="http://schemas.microsoft.com/office/drawing/2014/main" id="{A93F6731-0153-4D90-866A-841E651861EB}"/>
              </a:ext>
            </a:extLst>
          </p:cNvPr>
          <p:cNvCxnSpPr/>
          <p:nvPr/>
        </p:nvCxnSpPr>
        <p:spPr>
          <a:xfrm>
            <a:off x="2317532" y="2251106"/>
            <a:ext cx="0" cy="152925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 name="Straight Arrow Connector 8">
            <a:extLst>
              <a:ext uri="{FF2B5EF4-FFF2-40B4-BE49-F238E27FC236}">
                <a16:creationId xmlns:a16="http://schemas.microsoft.com/office/drawing/2014/main" id="{CEDAC89C-3461-4A4E-A421-D6F0CF13C9CD}"/>
              </a:ext>
            </a:extLst>
          </p:cNvPr>
          <p:cNvCxnSpPr/>
          <p:nvPr/>
        </p:nvCxnSpPr>
        <p:spPr>
          <a:xfrm>
            <a:off x="1697700" y="2251106"/>
            <a:ext cx="0" cy="152925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0" name="Rectangle 9">
            <a:extLst>
              <a:ext uri="{FF2B5EF4-FFF2-40B4-BE49-F238E27FC236}">
                <a16:creationId xmlns:a16="http://schemas.microsoft.com/office/drawing/2014/main" id="{BA603C74-D96F-4CDA-B500-59D9EFD2B1E5}"/>
              </a:ext>
            </a:extLst>
          </p:cNvPr>
          <p:cNvSpPr/>
          <p:nvPr/>
        </p:nvSpPr>
        <p:spPr>
          <a:xfrm>
            <a:off x="31532" y="6111794"/>
            <a:ext cx="9112468" cy="646331"/>
          </a:xfrm>
          <a:prstGeom prst="rect">
            <a:avLst/>
          </a:prstGeom>
        </p:spPr>
        <p:txBody>
          <a:bodyPr wrap="square">
            <a:spAutoFit/>
          </a:bodyPr>
          <a:lstStyle/>
          <a:p>
            <a:r>
              <a:rPr lang="en-CA" dirty="0">
                <a:latin typeface="Times New Roman" panose="02020603050405020304" pitchFamily="18" charset="0"/>
                <a:cs typeface="Times New Roman" panose="02020603050405020304" pitchFamily="18" charset="0"/>
              </a:rPr>
              <a:t>In each department your data will be sorted based on salary (DESC) and within each salary data will be sorted by name (	ASC)</a:t>
            </a:r>
          </a:p>
        </p:txBody>
      </p:sp>
    </p:spTree>
    <p:extLst>
      <p:ext uri="{BB962C8B-B14F-4D97-AF65-F5344CB8AC3E}">
        <p14:creationId xmlns:p14="http://schemas.microsoft.com/office/powerpoint/2010/main" val="37696288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C25063-D708-42A5-B9A8-27A182663A7E}"/>
              </a:ext>
            </a:extLst>
          </p:cNvPr>
          <p:cNvPicPr>
            <a:picLocks noChangeAspect="1"/>
          </p:cNvPicPr>
          <p:nvPr/>
        </p:nvPicPr>
        <p:blipFill>
          <a:blip r:embed="rId3"/>
          <a:stretch>
            <a:fillRect/>
          </a:stretch>
        </p:blipFill>
        <p:spPr>
          <a:xfrm>
            <a:off x="0" y="1175524"/>
            <a:ext cx="9144000" cy="2804275"/>
          </a:xfrm>
          <a:prstGeom prst="rect">
            <a:avLst/>
          </a:prstGeom>
        </p:spPr>
      </p:pic>
      <p:sp>
        <p:nvSpPr>
          <p:cNvPr id="3" name="Rectangle 2">
            <a:extLst>
              <a:ext uri="{FF2B5EF4-FFF2-40B4-BE49-F238E27FC236}">
                <a16:creationId xmlns:a16="http://schemas.microsoft.com/office/drawing/2014/main" id="{875C2A7F-6EC0-452B-BF36-D1E79B0432FB}"/>
              </a:ext>
            </a:extLst>
          </p:cNvPr>
          <p:cNvSpPr/>
          <p:nvPr/>
        </p:nvSpPr>
        <p:spPr>
          <a:xfrm>
            <a:off x="74115" y="4961782"/>
            <a:ext cx="3409908" cy="338554"/>
          </a:xfrm>
          <a:prstGeom prst="rect">
            <a:avLst/>
          </a:prstGeom>
        </p:spPr>
        <p:txBody>
          <a:bodyPr wrap="none">
            <a:spAutoFit/>
          </a:bodyPr>
          <a:lstStyle/>
          <a:p>
            <a:r>
              <a:rPr lang="en-CA" sz="1600" dirty="0">
                <a:solidFill>
                  <a:srgbClr val="FF0000"/>
                </a:solidFill>
                <a:latin typeface="Times New Roman" panose="02020603050405020304" pitchFamily="18" charset="0"/>
                <a:cs typeface="Times New Roman" panose="02020603050405020304" pitchFamily="18" charset="0"/>
              </a:rPr>
              <a:t>Why we should have a clustering key ?</a:t>
            </a:r>
          </a:p>
        </p:txBody>
      </p:sp>
      <p:sp>
        <p:nvSpPr>
          <p:cNvPr id="4" name="Rectangle 3">
            <a:extLst>
              <a:ext uri="{FF2B5EF4-FFF2-40B4-BE49-F238E27FC236}">
                <a16:creationId xmlns:a16="http://schemas.microsoft.com/office/drawing/2014/main" id="{83090711-3F84-4A51-ABB9-04140B662AD9}"/>
              </a:ext>
            </a:extLst>
          </p:cNvPr>
          <p:cNvSpPr/>
          <p:nvPr/>
        </p:nvSpPr>
        <p:spPr>
          <a:xfrm>
            <a:off x="3313902" y="5451322"/>
            <a:ext cx="5585862" cy="830997"/>
          </a:xfrm>
          <a:prstGeom prst="rect">
            <a:avLst/>
          </a:prstGeom>
        </p:spPr>
        <p:txBody>
          <a:bodyPr wrap="square">
            <a:spAutoFit/>
          </a:bodyPr>
          <a:lstStyle/>
          <a:p>
            <a:r>
              <a:rPr lang="en-CA" sz="1600" dirty="0">
                <a:latin typeface="Times New Roman" panose="02020603050405020304" pitchFamily="18" charset="0"/>
                <a:cs typeface="Times New Roman" panose="02020603050405020304" pitchFamily="18" charset="0"/>
              </a:rPr>
              <a:t>If you want to retrieve data you can </a:t>
            </a:r>
            <a:r>
              <a:rPr lang="en-CA" sz="1600" b="1" dirty="0">
                <a:solidFill>
                  <a:srgbClr val="FF0000"/>
                </a:solidFill>
                <a:latin typeface="Times New Roman" panose="02020603050405020304" pitchFamily="18" charset="0"/>
                <a:cs typeface="Times New Roman" panose="02020603050405020304" pitchFamily="18" charset="0"/>
              </a:rPr>
              <a:t>use where </a:t>
            </a:r>
            <a:r>
              <a:rPr lang="en-CA" sz="1600" dirty="0">
                <a:latin typeface="Times New Roman" panose="02020603050405020304" pitchFamily="18" charset="0"/>
                <a:cs typeface="Times New Roman" panose="02020603050405020304" pitchFamily="18" charset="0"/>
              </a:rPr>
              <a:t>but if you want to retrieve more you can retrieve it if your data is sorted.</a:t>
            </a:r>
          </a:p>
          <a:p>
            <a:r>
              <a:rPr lang="en-CA" sz="1600" dirty="0">
                <a:latin typeface="Times New Roman" panose="02020603050405020304" pitchFamily="18" charset="0"/>
                <a:cs typeface="Times New Roman" panose="02020603050405020304" pitchFamily="18" charset="0"/>
              </a:rPr>
              <a:t>So we should know how to query data before we design our DB.</a:t>
            </a:r>
          </a:p>
        </p:txBody>
      </p:sp>
    </p:spTree>
    <p:extLst>
      <p:ext uri="{BB962C8B-B14F-4D97-AF65-F5344CB8AC3E}">
        <p14:creationId xmlns:p14="http://schemas.microsoft.com/office/powerpoint/2010/main" val="6742563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7324A-A53C-48FC-9032-AF3FFDE0A6E4}"/>
              </a:ext>
            </a:extLst>
          </p:cNvPr>
          <p:cNvPicPr>
            <a:picLocks noChangeAspect="1"/>
          </p:cNvPicPr>
          <p:nvPr/>
        </p:nvPicPr>
        <p:blipFill>
          <a:blip r:embed="rId3"/>
          <a:stretch>
            <a:fillRect/>
          </a:stretch>
        </p:blipFill>
        <p:spPr>
          <a:xfrm>
            <a:off x="0" y="1812651"/>
            <a:ext cx="9144000" cy="2412892"/>
          </a:xfrm>
          <a:prstGeom prst="rect">
            <a:avLst/>
          </a:prstGeom>
        </p:spPr>
      </p:pic>
      <p:sp>
        <p:nvSpPr>
          <p:cNvPr id="4" name="Rectangle 3">
            <a:extLst>
              <a:ext uri="{FF2B5EF4-FFF2-40B4-BE49-F238E27FC236}">
                <a16:creationId xmlns:a16="http://schemas.microsoft.com/office/drawing/2014/main" id="{2986F50A-C945-480A-83AE-0E4726BA5A41}"/>
              </a:ext>
            </a:extLst>
          </p:cNvPr>
          <p:cNvSpPr/>
          <p:nvPr/>
        </p:nvSpPr>
        <p:spPr>
          <a:xfrm>
            <a:off x="194441" y="5933118"/>
            <a:ext cx="8865476" cy="369332"/>
          </a:xfrm>
          <a:prstGeom prst="rect">
            <a:avLst/>
          </a:prstGeom>
        </p:spPr>
        <p:txBody>
          <a:bodyPr wrap="square">
            <a:spAutoFit/>
          </a:bodyPr>
          <a:lstStyle/>
          <a:p>
            <a:r>
              <a:rPr lang="en-CA" dirty="0">
                <a:latin typeface="Times New Roman" panose="02020603050405020304" pitchFamily="18" charset="0"/>
                <a:cs typeface="Times New Roman" panose="02020603050405020304" pitchFamily="18" charset="0"/>
              </a:rPr>
              <a:t>In Cassandra your “where” clause </a:t>
            </a:r>
            <a:r>
              <a:rPr lang="en-CA" b="1" dirty="0">
                <a:solidFill>
                  <a:srgbClr val="FF0000"/>
                </a:solidFill>
                <a:latin typeface="Times New Roman" panose="02020603050405020304" pitchFamily="18" charset="0"/>
                <a:cs typeface="Times New Roman" panose="02020603050405020304" pitchFamily="18" charset="0"/>
              </a:rPr>
              <a:t>must </a:t>
            </a:r>
            <a:r>
              <a:rPr lang="en-CA" dirty="0">
                <a:latin typeface="Times New Roman" panose="02020603050405020304" pitchFamily="18" charset="0"/>
                <a:cs typeface="Times New Roman" panose="02020603050405020304" pitchFamily="18" charset="0"/>
              </a:rPr>
              <a:t>contain the partition key and all clustering key</a:t>
            </a:r>
          </a:p>
        </p:txBody>
      </p:sp>
      <p:pic>
        <p:nvPicPr>
          <p:cNvPr id="5" name="Picture 4">
            <a:extLst>
              <a:ext uri="{FF2B5EF4-FFF2-40B4-BE49-F238E27FC236}">
                <a16:creationId xmlns:a16="http://schemas.microsoft.com/office/drawing/2014/main" id="{70A9A084-1C49-4ABC-B88A-45451C55DF8B}"/>
              </a:ext>
            </a:extLst>
          </p:cNvPr>
          <p:cNvPicPr>
            <a:picLocks noChangeAspect="1"/>
          </p:cNvPicPr>
          <p:nvPr/>
        </p:nvPicPr>
        <p:blipFill>
          <a:blip r:embed="rId4"/>
          <a:stretch>
            <a:fillRect/>
          </a:stretch>
        </p:blipFill>
        <p:spPr>
          <a:xfrm>
            <a:off x="55179" y="4258895"/>
            <a:ext cx="9144000" cy="546957"/>
          </a:xfrm>
          <a:prstGeom prst="rect">
            <a:avLst/>
          </a:prstGeom>
        </p:spPr>
      </p:pic>
    </p:spTree>
    <p:extLst>
      <p:ext uri="{BB962C8B-B14F-4D97-AF65-F5344CB8AC3E}">
        <p14:creationId xmlns:p14="http://schemas.microsoft.com/office/powerpoint/2010/main" val="35388268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32"/>
            <a:ext cx="8229600" cy="852413"/>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Special Columns - Counter</a:t>
            </a:r>
          </a:p>
        </p:txBody>
      </p:sp>
      <p:graphicFrame>
        <p:nvGraphicFramePr>
          <p:cNvPr id="4" name="Diagram 3"/>
          <p:cNvGraphicFramePr/>
          <p:nvPr>
            <p:extLst>
              <p:ext uri="{D42A27DB-BD31-4B8C-83A1-F6EECF244321}">
                <p14:modId xmlns:p14="http://schemas.microsoft.com/office/powerpoint/2010/main" val="3507227901"/>
              </p:ext>
            </p:extLst>
          </p:nvPr>
        </p:nvGraphicFramePr>
        <p:xfrm>
          <a:off x="921028" y="1417638"/>
          <a:ext cx="6699506" cy="4811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5B03C61-AB3D-4F0B-93D8-6AB0E8BFC9FE}"/>
              </a:ext>
            </a:extLst>
          </p:cNvPr>
          <p:cNvSpPr/>
          <p:nvPr/>
        </p:nvSpPr>
        <p:spPr>
          <a:xfrm>
            <a:off x="0" y="6398696"/>
            <a:ext cx="8803758" cy="338554"/>
          </a:xfrm>
          <a:prstGeom prst="rect">
            <a:avLst/>
          </a:prstGeom>
        </p:spPr>
        <p:txBody>
          <a:bodyPr wrap="square">
            <a:spAutoFit/>
          </a:bodyPr>
          <a:lstStyle/>
          <a:p>
            <a:r>
              <a:rPr lang="en-US" sz="1600" dirty="0">
                <a:solidFill>
                  <a:srgbClr val="FF0000"/>
                </a:solidFill>
                <a:latin typeface="Times New Roman" panose="02020603050405020304" pitchFamily="18" charset="0"/>
                <a:cs typeface="Times New Roman" panose="02020603050405020304" pitchFamily="18" charset="0"/>
              </a:rPr>
              <a:t>When you want to keep the sequence you use counter .Only in Cassandra not in SQL</a:t>
            </a:r>
          </a:p>
        </p:txBody>
      </p:sp>
    </p:spTree>
    <p:extLst>
      <p:ext uri="{BB962C8B-B14F-4D97-AF65-F5344CB8AC3E}">
        <p14:creationId xmlns:p14="http://schemas.microsoft.com/office/powerpoint/2010/main" val="8280834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98D739-5449-4986-BC3E-1E1CF4727B99}"/>
              </a:ext>
            </a:extLst>
          </p:cNvPr>
          <p:cNvPicPr>
            <a:picLocks noChangeAspect="1"/>
          </p:cNvPicPr>
          <p:nvPr/>
        </p:nvPicPr>
        <p:blipFill>
          <a:blip r:embed="rId2"/>
          <a:stretch>
            <a:fillRect/>
          </a:stretch>
        </p:blipFill>
        <p:spPr>
          <a:xfrm>
            <a:off x="131688" y="733313"/>
            <a:ext cx="8744606" cy="4912575"/>
          </a:xfrm>
          <a:prstGeom prst="rect">
            <a:avLst/>
          </a:prstGeom>
        </p:spPr>
      </p:pic>
    </p:spTree>
    <p:extLst>
      <p:ext uri="{BB962C8B-B14F-4D97-AF65-F5344CB8AC3E}">
        <p14:creationId xmlns:p14="http://schemas.microsoft.com/office/powerpoint/2010/main" val="40521315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8C1752-DCF6-4144-A67E-E7BFFFE947CA}"/>
              </a:ext>
            </a:extLst>
          </p:cNvPr>
          <p:cNvPicPr>
            <a:picLocks noChangeAspect="1"/>
          </p:cNvPicPr>
          <p:nvPr/>
        </p:nvPicPr>
        <p:blipFill>
          <a:blip r:embed="rId3"/>
          <a:stretch>
            <a:fillRect/>
          </a:stretch>
        </p:blipFill>
        <p:spPr>
          <a:xfrm>
            <a:off x="73572" y="190896"/>
            <a:ext cx="9144000" cy="3238104"/>
          </a:xfrm>
          <a:prstGeom prst="rect">
            <a:avLst/>
          </a:prstGeom>
        </p:spPr>
      </p:pic>
      <p:pic>
        <p:nvPicPr>
          <p:cNvPr id="3" name="Picture 2">
            <a:extLst>
              <a:ext uri="{FF2B5EF4-FFF2-40B4-BE49-F238E27FC236}">
                <a16:creationId xmlns:a16="http://schemas.microsoft.com/office/drawing/2014/main" id="{771882D4-1005-4308-80AF-7D5DD3FABA41}"/>
              </a:ext>
            </a:extLst>
          </p:cNvPr>
          <p:cNvPicPr>
            <a:picLocks noChangeAspect="1"/>
          </p:cNvPicPr>
          <p:nvPr/>
        </p:nvPicPr>
        <p:blipFill>
          <a:blip r:embed="rId4"/>
          <a:stretch>
            <a:fillRect/>
          </a:stretch>
        </p:blipFill>
        <p:spPr>
          <a:xfrm>
            <a:off x="73572" y="4034745"/>
            <a:ext cx="9144000" cy="2298964"/>
          </a:xfrm>
          <a:prstGeom prst="rect">
            <a:avLst/>
          </a:prstGeom>
        </p:spPr>
      </p:pic>
      <p:sp>
        <p:nvSpPr>
          <p:cNvPr id="4" name="Rectangle 3">
            <a:extLst>
              <a:ext uri="{FF2B5EF4-FFF2-40B4-BE49-F238E27FC236}">
                <a16:creationId xmlns:a16="http://schemas.microsoft.com/office/drawing/2014/main" id="{1CDAD43B-8C24-4187-9A1F-2F9B5E100272}"/>
              </a:ext>
            </a:extLst>
          </p:cNvPr>
          <p:cNvSpPr/>
          <p:nvPr/>
        </p:nvSpPr>
        <p:spPr>
          <a:xfrm>
            <a:off x="3305504" y="6010543"/>
            <a:ext cx="5418082" cy="646331"/>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you can not do that for employee because your id is not id counter </a:t>
            </a:r>
          </a:p>
        </p:txBody>
      </p:sp>
    </p:spTree>
    <p:extLst>
      <p:ext uri="{BB962C8B-B14F-4D97-AF65-F5344CB8AC3E}">
        <p14:creationId xmlns:p14="http://schemas.microsoft.com/office/powerpoint/2010/main" val="36366414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8854"/>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Expiring Columns - TTL</a:t>
            </a:r>
          </a:p>
        </p:txBody>
      </p:sp>
      <p:graphicFrame>
        <p:nvGraphicFramePr>
          <p:cNvPr id="4" name="Diagram 3"/>
          <p:cNvGraphicFramePr/>
          <p:nvPr>
            <p:extLst>
              <p:ext uri="{D42A27DB-BD31-4B8C-83A1-F6EECF244321}">
                <p14:modId xmlns:p14="http://schemas.microsoft.com/office/powerpoint/2010/main" val="1899421870"/>
              </p:ext>
            </p:extLst>
          </p:nvPr>
        </p:nvGraphicFramePr>
        <p:xfrm>
          <a:off x="959515" y="1397000"/>
          <a:ext cx="6622531" cy="47859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0284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542" y="68161"/>
            <a:ext cx="8229600" cy="777414"/>
          </a:xfrm>
        </p:spPr>
        <p:txBody>
          <a:bodyPr/>
          <a:lstStyle/>
          <a:p>
            <a:r>
              <a:rPr lang="en-US" dirty="0">
                <a:solidFill>
                  <a:srgbClr val="FF0000"/>
                </a:solidFill>
                <a:latin typeface="Times New Roman" panose="02020603050405020304" pitchFamily="18" charset="0"/>
                <a:cs typeface="Times New Roman" panose="02020603050405020304" pitchFamily="18" charset="0"/>
              </a:rPr>
              <a:t>RDBMS - Challenges</a:t>
            </a:r>
          </a:p>
        </p:txBody>
      </p:sp>
      <p:graphicFrame>
        <p:nvGraphicFramePr>
          <p:cNvPr id="4" name="Diagram 3"/>
          <p:cNvGraphicFramePr/>
          <p:nvPr>
            <p:extLst>
              <p:ext uri="{D42A27DB-BD31-4B8C-83A1-F6EECF244321}">
                <p14:modId xmlns:p14="http://schemas.microsoft.com/office/powerpoint/2010/main" val="1669752147"/>
              </p:ext>
            </p:extLst>
          </p:nvPr>
        </p:nvGraphicFramePr>
        <p:xfrm>
          <a:off x="139849" y="1071716"/>
          <a:ext cx="8915661" cy="56984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02205AE9-2532-4D73-8811-19362AF71AD7}"/>
              </a:ext>
            </a:extLst>
          </p:cNvPr>
          <p:cNvPicPr>
            <a:picLocks noChangeAspect="1"/>
          </p:cNvPicPr>
          <p:nvPr/>
        </p:nvPicPr>
        <p:blipFill>
          <a:blip r:embed="rId8"/>
          <a:stretch>
            <a:fillRect/>
          </a:stretch>
        </p:blipFill>
        <p:spPr>
          <a:xfrm>
            <a:off x="139849" y="1623946"/>
            <a:ext cx="3015343" cy="1597236"/>
          </a:xfrm>
          <a:prstGeom prst="rect">
            <a:avLst/>
          </a:prstGeom>
        </p:spPr>
      </p:pic>
    </p:spTree>
    <p:extLst>
      <p:ext uri="{BB962C8B-B14F-4D97-AF65-F5344CB8AC3E}">
        <p14:creationId xmlns:p14="http://schemas.microsoft.com/office/powerpoint/2010/main" val="38425085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B056D8-3E20-43FA-824D-992DA7B71C48}"/>
              </a:ext>
            </a:extLst>
          </p:cNvPr>
          <p:cNvPicPr>
            <a:picLocks noChangeAspect="1"/>
          </p:cNvPicPr>
          <p:nvPr/>
        </p:nvPicPr>
        <p:blipFill>
          <a:blip r:embed="rId3"/>
          <a:stretch>
            <a:fillRect/>
          </a:stretch>
        </p:blipFill>
        <p:spPr>
          <a:xfrm>
            <a:off x="0" y="701749"/>
            <a:ext cx="9114063" cy="3476846"/>
          </a:xfrm>
          <a:prstGeom prst="rect">
            <a:avLst/>
          </a:prstGeom>
        </p:spPr>
      </p:pic>
      <p:sp>
        <p:nvSpPr>
          <p:cNvPr id="4" name="Rectangle 3">
            <a:extLst>
              <a:ext uri="{FF2B5EF4-FFF2-40B4-BE49-F238E27FC236}">
                <a16:creationId xmlns:a16="http://schemas.microsoft.com/office/drawing/2014/main" id="{A4B740BF-5ABE-4410-BBF2-E210CFEECF26}"/>
              </a:ext>
            </a:extLst>
          </p:cNvPr>
          <p:cNvSpPr/>
          <p:nvPr/>
        </p:nvSpPr>
        <p:spPr>
          <a:xfrm>
            <a:off x="3911259" y="1691980"/>
            <a:ext cx="1585690" cy="307777"/>
          </a:xfrm>
          <a:prstGeom prst="rect">
            <a:avLst/>
          </a:prstGeom>
        </p:spPr>
        <p:txBody>
          <a:bodyPr wrap="none">
            <a:spAutoFit/>
          </a:bodyPr>
          <a:lstStyle/>
          <a:p>
            <a:r>
              <a:rPr lang="en-CA" sz="1400" dirty="0">
                <a:solidFill>
                  <a:srgbClr val="FF0000"/>
                </a:solidFill>
                <a:latin typeface="Times New Roman" panose="02020603050405020304" pitchFamily="18" charset="0"/>
                <a:cs typeface="Times New Roman" panose="02020603050405020304" pitchFamily="18" charset="0"/>
              </a:rPr>
              <a:t>Query Immediately</a:t>
            </a:r>
          </a:p>
        </p:txBody>
      </p:sp>
      <p:sp>
        <p:nvSpPr>
          <p:cNvPr id="5" name="Rectangle 4">
            <a:extLst>
              <a:ext uri="{FF2B5EF4-FFF2-40B4-BE49-F238E27FC236}">
                <a16:creationId xmlns:a16="http://schemas.microsoft.com/office/drawing/2014/main" id="{77D4E162-13D7-4CE1-ABAB-2753C40D8C2E}"/>
              </a:ext>
            </a:extLst>
          </p:cNvPr>
          <p:cNvSpPr/>
          <p:nvPr/>
        </p:nvSpPr>
        <p:spPr>
          <a:xfrm>
            <a:off x="3911259" y="2308829"/>
            <a:ext cx="1846980" cy="307777"/>
          </a:xfrm>
          <a:prstGeom prst="rect">
            <a:avLst/>
          </a:prstGeom>
        </p:spPr>
        <p:txBody>
          <a:bodyPr wrap="none">
            <a:spAutoFit/>
          </a:bodyPr>
          <a:lstStyle/>
          <a:p>
            <a:r>
              <a:rPr lang="en-CA" sz="1400" dirty="0">
                <a:solidFill>
                  <a:srgbClr val="FF0000"/>
                </a:solidFill>
                <a:latin typeface="Times New Roman" panose="02020603050405020304" pitchFamily="18" charset="0"/>
                <a:cs typeface="Times New Roman" panose="02020603050405020304" pitchFamily="18" charset="0"/>
              </a:rPr>
              <a:t>Query after 30 seconds</a:t>
            </a:r>
          </a:p>
        </p:txBody>
      </p:sp>
      <p:sp>
        <p:nvSpPr>
          <p:cNvPr id="6" name="Rectangle 5">
            <a:extLst>
              <a:ext uri="{FF2B5EF4-FFF2-40B4-BE49-F238E27FC236}">
                <a16:creationId xmlns:a16="http://schemas.microsoft.com/office/drawing/2014/main" id="{449AD49A-9AB0-4304-BD1B-4819A3D42432}"/>
              </a:ext>
            </a:extLst>
          </p:cNvPr>
          <p:cNvSpPr/>
          <p:nvPr/>
        </p:nvSpPr>
        <p:spPr>
          <a:xfrm>
            <a:off x="3933493" y="3444173"/>
            <a:ext cx="1976823" cy="307777"/>
          </a:xfrm>
          <a:prstGeom prst="rect">
            <a:avLst/>
          </a:prstGeom>
        </p:spPr>
        <p:txBody>
          <a:bodyPr wrap="none">
            <a:spAutoFit/>
          </a:bodyPr>
          <a:lstStyle/>
          <a:p>
            <a:r>
              <a:rPr lang="en-CA" sz="1400" dirty="0">
                <a:solidFill>
                  <a:srgbClr val="FF0000"/>
                </a:solidFill>
                <a:latin typeface="Times New Roman" panose="02020603050405020304" pitchFamily="18" charset="0"/>
                <a:cs typeface="Times New Roman" panose="02020603050405020304" pitchFamily="18" charset="0"/>
              </a:rPr>
              <a:t>Query before 60 seconds</a:t>
            </a:r>
          </a:p>
        </p:txBody>
      </p:sp>
    </p:spTree>
    <p:extLst>
      <p:ext uri="{BB962C8B-B14F-4D97-AF65-F5344CB8AC3E}">
        <p14:creationId xmlns:p14="http://schemas.microsoft.com/office/powerpoint/2010/main" val="21167435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B38F9-5800-41A4-9217-475834E1E175}"/>
              </a:ext>
            </a:extLst>
          </p:cNvPr>
          <p:cNvPicPr>
            <a:picLocks noChangeAspect="1"/>
          </p:cNvPicPr>
          <p:nvPr/>
        </p:nvPicPr>
        <p:blipFill>
          <a:blip r:embed="rId2"/>
          <a:stretch>
            <a:fillRect/>
          </a:stretch>
        </p:blipFill>
        <p:spPr>
          <a:xfrm>
            <a:off x="66717" y="0"/>
            <a:ext cx="7038276" cy="5356877"/>
          </a:xfrm>
          <a:prstGeom prst="rect">
            <a:avLst/>
          </a:prstGeom>
        </p:spPr>
      </p:pic>
      <p:pic>
        <p:nvPicPr>
          <p:cNvPr id="3" name="Picture 2">
            <a:extLst>
              <a:ext uri="{FF2B5EF4-FFF2-40B4-BE49-F238E27FC236}">
                <a16:creationId xmlns:a16="http://schemas.microsoft.com/office/drawing/2014/main" id="{BF073CC6-6D9B-4724-8C2E-195BE5BFE097}"/>
              </a:ext>
            </a:extLst>
          </p:cNvPr>
          <p:cNvPicPr>
            <a:picLocks noChangeAspect="1"/>
          </p:cNvPicPr>
          <p:nvPr/>
        </p:nvPicPr>
        <p:blipFill>
          <a:blip r:embed="rId3"/>
          <a:stretch>
            <a:fillRect/>
          </a:stretch>
        </p:blipFill>
        <p:spPr>
          <a:xfrm>
            <a:off x="66717" y="5356877"/>
            <a:ext cx="4757531" cy="1181225"/>
          </a:xfrm>
          <a:prstGeom prst="rect">
            <a:avLst/>
          </a:prstGeom>
        </p:spPr>
      </p:pic>
    </p:spTree>
    <p:extLst>
      <p:ext uri="{BB962C8B-B14F-4D97-AF65-F5344CB8AC3E}">
        <p14:creationId xmlns:p14="http://schemas.microsoft.com/office/powerpoint/2010/main" val="23724477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43727-57BA-4EF4-94C2-E0D0244A6425}"/>
              </a:ext>
            </a:extLst>
          </p:cNvPr>
          <p:cNvPicPr>
            <a:picLocks noChangeAspect="1"/>
          </p:cNvPicPr>
          <p:nvPr/>
        </p:nvPicPr>
        <p:blipFill>
          <a:blip r:embed="rId2"/>
          <a:stretch>
            <a:fillRect/>
          </a:stretch>
        </p:blipFill>
        <p:spPr>
          <a:xfrm>
            <a:off x="136634" y="451862"/>
            <a:ext cx="9144000" cy="6406138"/>
          </a:xfrm>
          <a:prstGeom prst="rect">
            <a:avLst/>
          </a:prstGeom>
        </p:spPr>
      </p:pic>
      <p:sp>
        <p:nvSpPr>
          <p:cNvPr id="5" name="Rectangle 4">
            <a:extLst>
              <a:ext uri="{FF2B5EF4-FFF2-40B4-BE49-F238E27FC236}">
                <a16:creationId xmlns:a16="http://schemas.microsoft.com/office/drawing/2014/main" id="{E9A9D523-0CE4-4ACD-8AAF-8B0D43C94B56}"/>
              </a:ext>
            </a:extLst>
          </p:cNvPr>
          <p:cNvSpPr/>
          <p:nvPr/>
        </p:nvSpPr>
        <p:spPr>
          <a:xfrm>
            <a:off x="211317" y="82530"/>
            <a:ext cx="2168222" cy="369332"/>
          </a:xfrm>
          <a:prstGeom prst="rect">
            <a:avLst/>
          </a:prstGeom>
        </p:spPr>
        <p:txBody>
          <a:bodyPr wrap="none">
            <a:spAutoFit/>
          </a:bodyPr>
          <a:lstStyle/>
          <a:p>
            <a:r>
              <a:rPr lang="en-CA" b="1" dirty="0">
                <a:solidFill>
                  <a:srgbClr val="FF0000"/>
                </a:solidFill>
                <a:latin typeface="Times New Roman" panose="02020603050405020304" pitchFamily="18" charset="0"/>
                <a:cs typeface="Times New Roman" panose="02020603050405020304" pitchFamily="18" charset="0"/>
              </a:rPr>
              <a:t>Columns level TTL:</a:t>
            </a:r>
          </a:p>
        </p:txBody>
      </p:sp>
    </p:spTree>
    <p:extLst>
      <p:ext uri="{BB962C8B-B14F-4D97-AF65-F5344CB8AC3E}">
        <p14:creationId xmlns:p14="http://schemas.microsoft.com/office/powerpoint/2010/main" val="16568536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382" y="8386"/>
            <a:ext cx="8229600" cy="959802"/>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Data Types</a:t>
            </a:r>
          </a:p>
        </p:txBody>
      </p:sp>
      <p:sp>
        <p:nvSpPr>
          <p:cNvPr id="3" name="Content Placeholder 2"/>
          <p:cNvSpPr>
            <a:spLocks noGrp="1"/>
          </p:cNvSpPr>
          <p:nvPr>
            <p:ph idx="1"/>
          </p:nvPr>
        </p:nvSpPr>
        <p:spPr>
          <a:xfrm>
            <a:off x="183945" y="1151386"/>
            <a:ext cx="8502855" cy="4525963"/>
          </a:xfrm>
        </p:spPr>
        <p:txBody>
          <a:bodyPr/>
          <a:lstStyle/>
          <a:p>
            <a:pPr marL="114300" indent="0">
              <a:buNone/>
            </a:pPr>
            <a:r>
              <a:rPr lang="en-US" sz="2000" dirty="0">
                <a:latin typeface="Times New Roman" panose="02020603050405020304" pitchFamily="18" charset="0"/>
                <a:cs typeface="Times New Roman" panose="02020603050405020304" pitchFamily="18" charset="0"/>
              </a:rPr>
              <a:t>Please refer to the following link to the </a:t>
            </a:r>
            <a:r>
              <a:rPr lang="en-US" sz="2000" dirty="0" err="1">
                <a:latin typeface="Times New Roman" panose="02020603050405020304" pitchFamily="18" charset="0"/>
                <a:cs typeface="Times New Roman" panose="02020603050405020304" pitchFamily="18" charset="0"/>
              </a:rPr>
              <a:t>Datastax</a:t>
            </a:r>
            <a:r>
              <a:rPr lang="en-US" sz="2000" dirty="0">
                <a:latin typeface="Times New Roman" panose="02020603050405020304" pitchFamily="18" charset="0"/>
                <a:cs typeface="Times New Roman" panose="02020603050405020304" pitchFamily="18" charset="0"/>
              </a:rPr>
              <a:t> Cassandra site:</a:t>
            </a:r>
          </a:p>
          <a:p>
            <a:pPr marL="114300" indent="0">
              <a:buNone/>
            </a:pPr>
            <a:r>
              <a:rPr lang="hu-HU" sz="2000" dirty="0">
                <a:latin typeface="Times New Roman" panose="02020603050405020304" pitchFamily="18" charset="0"/>
                <a:cs typeface="Times New Roman" panose="02020603050405020304" pitchFamily="18" charset="0"/>
                <a:hlinkClick r:id="rId2"/>
              </a:rPr>
              <a:t>http://docs.datastax.com/en/cql/3.1/cql/cql_reference/cql_data_types_c.html</a:t>
            </a:r>
            <a:endParaRPr lang="hu-HU" sz="2000" dirty="0">
              <a:latin typeface="Times New Roman" panose="02020603050405020304" pitchFamily="18" charset="0"/>
              <a:cs typeface="Times New Roman" panose="02020603050405020304" pitchFamily="18" charset="0"/>
            </a:endParaRPr>
          </a:p>
          <a:p>
            <a:pPr marL="114300" indent="0">
              <a:buNone/>
            </a:pP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0732534-1EF1-45F4-9551-604673EB545F}"/>
              </a:ext>
            </a:extLst>
          </p:cNvPr>
          <p:cNvPicPr>
            <a:picLocks noChangeAspect="1"/>
          </p:cNvPicPr>
          <p:nvPr/>
        </p:nvPicPr>
        <p:blipFill>
          <a:blip r:embed="rId3"/>
          <a:stretch>
            <a:fillRect/>
          </a:stretch>
        </p:blipFill>
        <p:spPr>
          <a:xfrm>
            <a:off x="3359636" y="2197734"/>
            <a:ext cx="5600419" cy="4525963"/>
          </a:xfrm>
          <a:prstGeom prst="rect">
            <a:avLst/>
          </a:prstGeom>
        </p:spPr>
      </p:pic>
    </p:spTree>
    <p:extLst>
      <p:ext uri="{BB962C8B-B14F-4D97-AF65-F5344CB8AC3E}">
        <p14:creationId xmlns:p14="http://schemas.microsoft.com/office/powerpoint/2010/main" val="24469945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942"/>
            <a:ext cx="8229600" cy="649888"/>
          </a:xfrm>
        </p:spPr>
        <p:txBody>
          <a:bodyPr>
            <a:normAutofit fontScale="90000"/>
          </a:bodyPr>
          <a:lstStyle/>
          <a:p>
            <a:r>
              <a:rPr lang="en-US" sz="4000" dirty="0">
                <a:solidFill>
                  <a:srgbClr val="FF0000"/>
                </a:solidFill>
                <a:latin typeface="Times New Roman" panose="02020603050405020304" pitchFamily="18" charset="0"/>
                <a:cs typeface="Times New Roman" panose="02020603050405020304" pitchFamily="18" charset="0"/>
              </a:rPr>
              <a:t>Index</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9824384"/>
              </p:ext>
            </p:extLst>
          </p:nvPr>
        </p:nvGraphicFramePr>
        <p:xfrm>
          <a:off x="223023" y="825190"/>
          <a:ext cx="8787161" cy="59578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18707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Table Properties</a:t>
            </a:r>
          </a:p>
        </p:txBody>
      </p:sp>
      <p:sp>
        <p:nvSpPr>
          <p:cNvPr id="3" name="Content Placeholder 2"/>
          <p:cNvSpPr>
            <a:spLocks noGrp="1"/>
          </p:cNvSpPr>
          <p:nvPr>
            <p:ph idx="1"/>
          </p:nvPr>
        </p:nvSpPr>
        <p:spPr>
          <a:xfrm>
            <a:off x="457200" y="4180305"/>
            <a:ext cx="7620000" cy="4800600"/>
          </a:xfrm>
        </p:spPr>
        <p:txBody>
          <a:bodyPr/>
          <a:lstStyle/>
          <a:p>
            <a:r>
              <a:rPr lang="nl-NL" dirty="0" err="1"/>
              <a:t>ce</a:t>
            </a:r>
            <a:r>
              <a:rPr lang="nl-NL" dirty="0"/>
              <a:t> </a:t>
            </a:r>
            <a:r>
              <a:rPr lang="en-US" dirty="0"/>
              <a:t>–– The syntax is</a:t>
            </a:r>
          </a:p>
        </p:txBody>
      </p:sp>
      <p:graphicFrame>
        <p:nvGraphicFramePr>
          <p:cNvPr id="6" name="Table 5"/>
          <p:cNvGraphicFramePr>
            <a:graphicFrameLocks noGrp="1"/>
          </p:cNvGraphicFramePr>
          <p:nvPr/>
        </p:nvGraphicFramePr>
        <p:xfrm>
          <a:off x="574843" y="1417636"/>
          <a:ext cx="7395410" cy="4892258"/>
        </p:xfrm>
        <a:graphic>
          <a:graphicData uri="http://schemas.openxmlformats.org/drawingml/2006/table">
            <a:tbl>
              <a:tblPr firstRow="1" bandRow="1">
                <a:tableStyleId>{3C2FFA5D-87B4-456A-9821-1D502468CF0F}</a:tableStyleId>
              </a:tblPr>
              <a:tblGrid>
                <a:gridCol w="2459789">
                  <a:extLst>
                    <a:ext uri="{9D8B030D-6E8A-4147-A177-3AD203B41FA5}">
                      <a16:colId xmlns:a16="http://schemas.microsoft.com/office/drawing/2014/main" val="20000"/>
                    </a:ext>
                  </a:extLst>
                </a:gridCol>
                <a:gridCol w="2470484">
                  <a:extLst>
                    <a:ext uri="{9D8B030D-6E8A-4147-A177-3AD203B41FA5}">
                      <a16:colId xmlns:a16="http://schemas.microsoft.com/office/drawing/2014/main" val="20001"/>
                    </a:ext>
                  </a:extLst>
                </a:gridCol>
                <a:gridCol w="2465137">
                  <a:extLst>
                    <a:ext uri="{9D8B030D-6E8A-4147-A177-3AD203B41FA5}">
                      <a16:colId xmlns:a16="http://schemas.microsoft.com/office/drawing/2014/main" val="20002"/>
                    </a:ext>
                  </a:extLst>
                </a:gridCol>
              </a:tblGrid>
              <a:tr h="471776">
                <a:tc>
                  <a:txBody>
                    <a:bodyPr/>
                    <a:lstStyle/>
                    <a:p>
                      <a:r>
                        <a:rPr lang="en-US" dirty="0"/>
                        <a:t>Property</a:t>
                      </a:r>
                    </a:p>
                  </a:txBody>
                  <a:tcPr/>
                </a:tc>
                <a:tc>
                  <a:txBody>
                    <a:bodyPr/>
                    <a:lstStyle/>
                    <a:p>
                      <a:r>
                        <a:rPr lang="en-US" dirty="0"/>
                        <a:t>Syntax</a:t>
                      </a:r>
                    </a:p>
                  </a:txBody>
                  <a:tcPr/>
                </a:tc>
                <a:tc>
                  <a:txBody>
                    <a:bodyPr/>
                    <a:lstStyle/>
                    <a:p>
                      <a:r>
                        <a:rPr lang="en-US" dirty="0"/>
                        <a:t>Description</a:t>
                      </a:r>
                    </a:p>
                  </a:txBody>
                  <a:tcPr/>
                </a:tc>
                <a:extLst>
                  <a:ext uri="{0D108BD9-81ED-4DB2-BD59-A6C34878D82A}">
                    <a16:rowId xmlns:a16="http://schemas.microsoft.com/office/drawing/2014/main" val="10000"/>
                  </a:ext>
                </a:extLst>
              </a:tr>
              <a:tr h="2210241">
                <a:tc>
                  <a:txBody>
                    <a:bodyPr/>
                    <a:lstStyle/>
                    <a:p>
                      <a:r>
                        <a:rPr lang="nl-NL" dirty="0" err="1"/>
                        <a:t>bloom_filter_fp_chance</a:t>
                      </a:r>
                      <a:endParaRPr lang="en-US" dirty="0"/>
                    </a:p>
                  </a:txBody>
                  <a:tcPr/>
                </a:tc>
                <a:tc>
                  <a:txBody>
                    <a:bodyPr/>
                    <a:lstStyle/>
                    <a:p>
                      <a:r>
                        <a:rPr lang="nl-NL" dirty="0" err="1"/>
                        <a:t>bloom_filter_fp_chance</a:t>
                      </a:r>
                      <a:r>
                        <a:rPr lang="nl-NL" dirty="0"/>
                        <a:t> = int_between_0_and_1</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err="1"/>
                        <a:t>Specifies</a:t>
                      </a:r>
                      <a:r>
                        <a:rPr lang="nl-NL" dirty="0"/>
                        <a:t> the </a:t>
                      </a:r>
                      <a:r>
                        <a:rPr lang="nl-NL" dirty="0" err="1"/>
                        <a:t>probability</a:t>
                      </a:r>
                      <a:r>
                        <a:rPr lang="nl-NL" dirty="0"/>
                        <a:t> of </a:t>
                      </a:r>
                      <a:r>
                        <a:rPr lang="nl-NL" dirty="0" err="1"/>
                        <a:t>getting</a:t>
                      </a:r>
                      <a:r>
                        <a:rPr lang="nl-NL" dirty="0"/>
                        <a:t> </a:t>
                      </a:r>
                      <a:r>
                        <a:rPr lang="nl-NL" dirty="0" err="1"/>
                        <a:t>false</a:t>
                      </a:r>
                      <a:r>
                        <a:rPr lang="nl-NL" dirty="0"/>
                        <a:t> </a:t>
                      </a:r>
                      <a:r>
                        <a:rPr lang="nl-NL" dirty="0" err="1"/>
                        <a:t>positive</a:t>
                      </a:r>
                      <a:r>
                        <a:rPr lang="nl-NL" dirty="0"/>
                        <a:t> </a:t>
                      </a:r>
                      <a:r>
                        <a:rPr lang="nl-NL" dirty="0" err="1"/>
                        <a:t>result</a:t>
                      </a:r>
                      <a:r>
                        <a:rPr lang="nl-NL" dirty="0"/>
                        <a:t> </a:t>
                      </a:r>
                      <a:r>
                        <a:rPr lang="nl-NL" dirty="0" err="1"/>
                        <a:t>during</a:t>
                      </a:r>
                      <a:r>
                        <a:rPr lang="nl-NL" dirty="0"/>
                        <a:t> a </a:t>
                      </a:r>
                      <a:r>
                        <a:rPr lang="nl-NL" dirty="0" err="1"/>
                        <a:t>read</a:t>
                      </a:r>
                      <a:r>
                        <a:rPr lang="nl-NL" dirty="0"/>
                        <a:t> </a:t>
                      </a:r>
                      <a:r>
                        <a:rPr lang="nl-NL" dirty="0" err="1"/>
                        <a:t>operation</a:t>
                      </a:r>
                      <a:endParaRPr lang="nl-NL" dirty="0"/>
                    </a:p>
                  </a:txBody>
                  <a:tcPr/>
                </a:tc>
                <a:extLst>
                  <a:ext uri="{0D108BD9-81ED-4DB2-BD59-A6C34878D82A}">
                    <a16:rowId xmlns:a16="http://schemas.microsoft.com/office/drawing/2014/main" val="10001"/>
                  </a:ext>
                </a:extLst>
              </a:tr>
              <a:tr h="2210241">
                <a:tc>
                  <a:txBody>
                    <a:bodyPr/>
                    <a:lstStyle/>
                    <a:p>
                      <a:r>
                        <a:rPr lang="pl-PL" dirty="0" err="1"/>
                        <a:t>caching</a:t>
                      </a:r>
                      <a:endParaRPr lang="en-US" dirty="0"/>
                    </a:p>
                  </a:txBody>
                  <a:tcPr/>
                </a:tc>
                <a:tc>
                  <a:txBody>
                    <a:bodyPr/>
                    <a:lstStyle/>
                    <a:p>
                      <a:r>
                        <a:rPr lang="fr-FR" dirty="0" err="1"/>
                        <a:t>caching</a:t>
                      </a:r>
                      <a:r>
                        <a:rPr lang="fr-FR" dirty="0"/>
                        <a:t> = </a:t>
                      </a:r>
                    </a:p>
                    <a:p>
                      <a:r>
                        <a:rPr lang="fr-FR" dirty="0"/>
                        <a:t>{ '</a:t>
                      </a:r>
                      <a:r>
                        <a:rPr lang="fr-FR" dirty="0" err="1"/>
                        <a:t>keys</a:t>
                      </a:r>
                      <a:r>
                        <a:rPr lang="fr-FR" dirty="0"/>
                        <a:t>' : '{NONE|ALL}', '</a:t>
                      </a:r>
                      <a:r>
                        <a:rPr lang="fr-FR" dirty="0" err="1"/>
                        <a:t>rows_per_partition</a:t>
                      </a:r>
                      <a:r>
                        <a:rPr lang="fr-FR" dirty="0"/>
                        <a:t>' : '{</a:t>
                      </a:r>
                      <a:r>
                        <a:rPr lang="fr-FR" dirty="0" err="1"/>
                        <a:t>NONE|ALL|positive_int</a:t>
                      </a:r>
                      <a:r>
                        <a:rPr lang="fr-FR" dirty="0"/>
                        <a:t>}'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err="1"/>
                        <a:t>By</a:t>
                      </a:r>
                      <a:r>
                        <a:rPr lang="nl-NL" dirty="0"/>
                        <a:t> default </a:t>
                      </a:r>
                      <a:r>
                        <a:rPr lang="nl-NL" dirty="0" err="1"/>
                        <a:t>key</a:t>
                      </a:r>
                      <a:r>
                        <a:rPr lang="nl-NL" dirty="0"/>
                        <a:t> </a:t>
                      </a:r>
                      <a:r>
                        <a:rPr lang="nl-NL" dirty="0" err="1"/>
                        <a:t>caching</a:t>
                      </a:r>
                      <a:r>
                        <a:rPr lang="nl-NL" dirty="0"/>
                        <a:t> is </a:t>
                      </a:r>
                      <a:r>
                        <a:rPr lang="nl-NL" dirty="0" err="1"/>
                        <a:t>enabled</a:t>
                      </a:r>
                      <a:r>
                        <a:rPr lang="nl-NL" dirty="0"/>
                        <a:t> at the cluster level. </a:t>
                      </a:r>
                      <a:r>
                        <a:rPr lang="nl-NL" dirty="0" err="1"/>
                        <a:t>Use</a:t>
                      </a:r>
                      <a:r>
                        <a:rPr lang="nl-NL" dirty="0"/>
                        <a:t> </a:t>
                      </a:r>
                      <a:r>
                        <a:rPr lang="nl-NL" dirty="0" err="1"/>
                        <a:t>this</a:t>
                      </a:r>
                      <a:r>
                        <a:rPr lang="nl-NL" dirty="0"/>
                        <a:t> property </a:t>
                      </a:r>
                      <a:r>
                        <a:rPr lang="nl-NL" dirty="0" err="1"/>
                        <a:t>to</a:t>
                      </a:r>
                      <a:r>
                        <a:rPr lang="nl-NL" dirty="0"/>
                        <a:t> </a:t>
                      </a:r>
                      <a:r>
                        <a:rPr lang="nl-NL" dirty="0" err="1"/>
                        <a:t>specify</a:t>
                      </a:r>
                      <a:r>
                        <a:rPr lang="nl-NL" baseline="0" dirty="0"/>
                        <a:t> </a:t>
                      </a:r>
                      <a:r>
                        <a:rPr lang="nl-NL" baseline="0" dirty="0" err="1"/>
                        <a:t>table</a:t>
                      </a:r>
                      <a:r>
                        <a:rPr lang="nl-NL" baseline="0" dirty="0"/>
                        <a:t> </a:t>
                      </a:r>
                      <a:r>
                        <a:rPr lang="nl-NL" baseline="0" dirty="0" err="1"/>
                        <a:t>specific</a:t>
                      </a:r>
                      <a:r>
                        <a:rPr lang="nl-NL" baseline="0" dirty="0"/>
                        <a:t> </a:t>
                      </a:r>
                      <a:r>
                        <a:rPr lang="nl-NL" baseline="0" dirty="0" err="1"/>
                        <a:t>caching</a:t>
                      </a:r>
                      <a:r>
                        <a:rPr lang="nl-NL" baseline="0" dirty="0"/>
                        <a:t>.</a:t>
                      </a:r>
                      <a:endParaRPr lang="nl-NL"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806666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Table Properties</a:t>
            </a:r>
          </a:p>
        </p:txBody>
      </p:sp>
      <p:sp>
        <p:nvSpPr>
          <p:cNvPr id="3" name="Content Placeholder 2"/>
          <p:cNvSpPr>
            <a:spLocks noGrp="1"/>
          </p:cNvSpPr>
          <p:nvPr>
            <p:ph idx="1"/>
          </p:nvPr>
        </p:nvSpPr>
        <p:spPr>
          <a:xfrm>
            <a:off x="457200" y="4180305"/>
            <a:ext cx="7620000" cy="4800600"/>
          </a:xfrm>
        </p:spPr>
        <p:txBody>
          <a:bodyPr/>
          <a:lstStyle/>
          <a:p>
            <a:r>
              <a:rPr lang="nl-NL" dirty="0" err="1"/>
              <a:t>ce</a:t>
            </a:r>
            <a:r>
              <a:rPr lang="nl-NL" dirty="0"/>
              <a:t> </a:t>
            </a:r>
            <a:r>
              <a:rPr lang="en-US" dirty="0"/>
              <a:t>–– The syntax is</a:t>
            </a:r>
          </a:p>
        </p:txBody>
      </p:sp>
      <p:graphicFrame>
        <p:nvGraphicFramePr>
          <p:cNvPr id="6" name="Table 5"/>
          <p:cNvGraphicFramePr>
            <a:graphicFrameLocks noGrp="1"/>
          </p:cNvGraphicFramePr>
          <p:nvPr/>
        </p:nvGraphicFramePr>
        <p:xfrm>
          <a:off x="574843" y="1243847"/>
          <a:ext cx="7395410" cy="5375660"/>
        </p:xfrm>
        <a:graphic>
          <a:graphicData uri="http://schemas.openxmlformats.org/drawingml/2006/table">
            <a:tbl>
              <a:tblPr firstRow="1" bandRow="1">
                <a:tableStyleId>{3C2FFA5D-87B4-456A-9821-1D502468CF0F}</a:tableStyleId>
              </a:tblPr>
              <a:tblGrid>
                <a:gridCol w="1296736">
                  <a:extLst>
                    <a:ext uri="{9D8B030D-6E8A-4147-A177-3AD203B41FA5}">
                      <a16:colId xmlns:a16="http://schemas.microsoft.com/office/drawing/2014/main" val="20000"/>
                    </a:ext>
                  </a:extLst>
                </a:gridCol>
                <a:gridCol w="3449053">
                  <a:extLst>
                    <a:ext uri="{9D8B030D-6E8A-4147-A177-3AD203B41FA5}">
                      <a16:colId xmlns:a16="http://schemas.microsoft.com/office/drawing/2014/main" val="20001"/>
                    </a:ext>
                  </a:extLst>
                </a:gridCol>
                <a:gridCol w="2649621">
                  <a:extLst>
                    <a:ext uri="{9D8B030D-6E8A-4147-A177-3AD203B41FA5}">
                      <a16:colId xmlns:a16="http://schemas.microsoft.com/office/drawing/2014/main" val="20002"/>
                    </a:ext>
                  </a:extLst>
                </a:gridCol>
              </a:tblGrid>
              <a:tr h="471776">
                <a:tc>
                  <a:txBody>
                    <a:bodyPr/>
                    <a:lstStyle/>
                    <a:p>
                      <a:r>
                        <a:rPr lang="en-US" dirty="0"/>
                        <a:t>Property</a:t>
                      </a:r>
                    </a:p>
                  </a:txBody>
                  <a:tcPr/>
                </a:tc>
                <a:tc>
                  <a:txBody>
                    <a:bodyPr/>
                    <a:lstStyle/>
                    <a:p>
                      <a:r>
                        <a:rPr lang="en-US" dirty="0"/>
                        <a:t>Syntax</a:t>
                      </a:r>
                    </a:p>
                  </a:txBody>
                  <a:tcPr/>
                </a:tc>
                <a:tc>
                  <a:txBody>
                    <a:bodyPr/>
                    <a:lstStyle/>
                    <a:p>
                      <a:r>
                        <a:rPr lang="en-US" dirty="0"/>
                        <a:t>Description</a:t>
                      </a:r>
                    </a:p>
                  </a:txBody>
                  <a:tcPr/>
                </a:tc>
                <a:extLst>
                  <a:ext uri="{0D108BD9-81ED-4DB2-BD59-A6C34878D82A}">
                    <a16:rowId xmlns:a16="http://schemas.microsoft.com/office/drawing/2014/main" val="10000"/>
                  </a:ext>
                </a:extLst>
              </a:tr>
              <a:tr h="423324">
                <a:tc>
                  <a:txBody>
                    <a:bodyPr/>
                    <a:lstStyle/>
                    <a:p>
                      <a:r>
                        <a:rPr lang="nl-NL" dirty="0" err="1"/>
                        <a:t>comment</a:t>
                      </a:r>
                      <a:endParaRPr lang="en-US" dirty="0"/>
                    </a:p>
                  </a:txBody>
                  <a:tcPr/>
                </a:tc>
                <a:tc>
                  <a:txBody>
                    <a:bodyPr/>
                    <a:lstStyle/>
                    <a:p>
                      <a:r>
                        <a:rPr lang="nl-NL" dirty="0" err="1"/>
                        <a:t>comment</a:t>
                      </a:r>
                      <a:r>
                        <a:rPr lang="nl-NL" dirty="0"/>
                        <a:t> = </a:t>
                      </a:r>
                      <a:r>
                        <a:rPr lang="nl-NL" dirty="0" err="1"/>
                        <a:t>some_string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err="1"/>
                        <a:t>Comment</a:t>
                      </a:r>
                      <a:r>
                        <a:rPr lang="nl-NL" dirty="0"/>
                        <a:t> </a:t>
                      </a:r>
                      <a:r>
                        <a:rPr lang="nl-NL" dirty="0" err="1"/>
                        <a:t>about</a:t>
                      </a:r>
                      <a:r>
                        <a:rPr lang="nl-NL" dirty="0"/>
                        <a:t> the </a:t>
                      </a:r>
                      <a:r>
                        <a:rPr lang="nl-NL" dirty="0" err="1"/>
                        <a:t>table</a:t>
                      </a:r>
                      <a:endParaRPr lang="nl-NL" dirty="0"/>
                    </a:p>
                  </a:txBody>
                  <a:tcPr/>
                </a:tc>
                <a:extLst>
                  <a:ext uri="{0D108BD9-81ED-4DB2-BD59-A6C34878D82A}">
                    <a16:rowId xmlns:a16="http://schemas.microsoft.com/office/drawing/2014/main" val="10001"/>
                  </a:ext>
                </a:extLst>
              </a:tr>
              <a:tr h="2210241">
                <a:tc>
                  <a:txBody>
                    <a:bodyPr/>
                    <a:lstStyle/>
                    <a:p>
                      <a:r>
                        <a:rPr lang="pl-PL" dirty="0" err="1"/>
                        <a:t>compaction</a:t>
                      </a:r>
                      <a:endParaRPr lang="en-US" dirty="0"/>
                    </a:p>
                  </a:txBody>
                  <a:tcPr/>
                </a:tc>
                <a:tc>
                  <a:txBody>
                    <a:bodyPr/>
                    <a:lstStyle/>
                    <a:p>
                      <a:r>
                        <a:rPr lang="en-US" dirty="0"/>
                        <a:t>COMPACTION  = {'class': </a:t>
                      </a:r>
                      <a:r>
                        <a:rPr lang="en-US" dirty="0" err="1"/>
                        <a:t>compaction_strategy</a:t>
                      </a:r>
                      <a:r>
                        <a:rPr lang="en-US" dirty="0"/>
                        <a:t>,</a:t>
                      </a:r>
                    </a:p>
                    <a:p>
                      <a:r>
                        <a:rPr lang="en-US" dirty="0"/>
                        <a:t>'tombstone_compaction_interval':</a:t>
                      </a:r>
                    </a:p>
                    <a:p>
                      <a:r>
                        <a:rPr lang="en-US" dirty="0" err="1"/>
                        <a:t>positive_integer</a:t>
                      </a:r>
                      <a:r>
                        <a:rPr lang="en-US" dirty="0"/>
                        <a:t>,</a:t>
                      </a:r>
                    </a:p>
                    <a:p>
                      <a:r>
                        <a:rPr lang="en-US" dirty="0"/>
                        <a:t>'tombstone_threshold': integer_between_0_and_1};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err="1"/>
                        <a:t>Describes</a:t>
                      </a:r>
                      <a:r>
                        <a:rPr lang="nl-NL" dirty="0"/>
                        <a:t> the </a:t>
                      </a:r>
                      <a:r>
                        <a:rPr lang="nl-NL" dirty="0" err="1"/>
                        <a:t>compaction</a:t>
                      </a:r>
                      <a:r>
                        <a:rPr lang="nl-NL" dirty="0"/>
                        <a:t> </a:t>
                      </a:r>
                      <a:r>
                        <a:rPr lang="nl-NL" dirty="0" err="1"/>
                        <a:t>strategy</a:t>
                      </a:r>
                      <a:r>
                        <a:rPr lang="nl-NL" dirty="0"/>
                        <a:t>. The </a:t>
                      </a:r>
                      <a:r>
                        <a:rPr lang="nl-NL" dirty="0" err="1"/>
                        <a:t>properties</a:t>
                      </a:r>
                      <a:r>
                        <a:rPr lang="nl-NL" dirty="0"/>
                        <a:t> are:</a:t>
                      </a: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t>enabled</a:t>
                      </a:r>
                      <a:endParaRPr lang="nl-NL" dirty="0"/>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dirty="0" err="1"/>
                        <a:t>tombstone_threshold</a:t>
                      </a:r>
                      <a:endParaRPr lang="en-US" dirty="0"/>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fr-FR" dirty="0" err="1"/>
                        <a:t>tombstone_compaction_interval</a:t>
                      </a:r>
                      <a:endParaRPr lang="fr-FR" dirty="0"/>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fr-FR" dirty="0" err="1"/>
                        <a:t>unchecked_tombstone_compaction</a:t>
                      </a:r>
                      <a:endParaRPr lang="fr-FR" dirty="0"/>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dirty="0" err="1"/>
                        <a:t>min_sstable_size</a:t>
                      </a:r>
                      <a:endParaRPr lang="en-US" dirty="0"/>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dirty="0" err="1"/>
                        <a:t>min_threshold</a:t>
                      </a:r>
                      <a:endParaRPr lang="en-US" dirty="0"/>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dirty="0" err="1"/>
                        <a:t>max_threshold</a:t>
                      </a:r>
                      <a:endParaRPr lang="en-US" dirty="0"/>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dirty="0" err="1"/>
                        <a:t>bucket_high</a:t>
                      </a:r>
                      <a:endParaRPr lang="en-US" dirty="0"/>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dirty="0" err="1"/>
                        <a:t>bucket_low</a:t>
                      </a:r>
                      <a:endParaRPr lang="en-US" dirty="0"/>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dirty="0" err="1"/>
                        <a:t>cold_reads_to_omit</a:t>
                      </a:r>
                      <a:endParaRPr lang="en-US" dirty="0"/>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dirty="0" err="1"/>
                        <a:t>sstable_size_in_mb</a:t>
                      </a:r>
                      <a:endParaRPr lang="nl-NL"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096137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Table Properties</a:t>
            </a:r>
          </a:p>
        </p:txBody>
      </p:sp>
      <p:sp>
        <p:nvSpPr>
          <p:cNvPr id="3" name="Content Placeholder 2"/>
          <p:cNvSpPr>
            <a:spLocks noGrp="1"/>
          </p:cNvSpPr>
          <p:nvPr>
            <p:ph idx="1"/>
          </p:nvPr>
        </p:nvSpPr>
        <p:spPr>
          <a:xfrm>
            <a:off x="457200" y="4180305"/>
            <a:ext cx="7620000" cy="4800600"/>
          </a:xfrm>
        </p:spPr>
        <p:txBody>
          <a:bodyPr/>
          <a:lstStyle/>
          <a:p>
            <a:r>
              <a:rPr lang="nl-NL" dirty="0" err="1"/>
              <a:t>ce</a:t>
            </a:r>
            <a:r>
              <a:rPr lang="nl-NL" dirty="0"/>
              <a:t> </a:t>
            </a:r>
            <a:r>
              <a:rPr lang="en-US" dirty="0"/>
              <a:t>–– The syntax is</a:t>
            </a:r>
          </a:p>
        </p:txBody>
      </p:sp>
      <p:graphicFrame>
        <p:nvGraphicFramePr>
          <p:cNvPr id="6" name="Table 5"/>
          <p:cNvGraphicFramePr>
            <a:graphicFrameLocks noGrp="1"/>
          </p:cNvGraphicFramePr>
          <p:nvPr/>
        </p:nvGraphicFramePr>
        <p:xfrm>
          <a:off x="574843" y="1272331"/>
          <a:ext cx="7395410" cy="5318096"/>
        </p:xfrm>
        <a:graphic>
          <a:graphicData uri="http://schemas.openxmlformats.org/drawingml/2006/table">
            <a:tbl>
              <a:tblPr firstRow="1" bandRow="1">
                <a:tableStyleId>{3C2FFA5D-87B4-456A-9821-1D502468CF0F}</a:tableStyleId>
              </a:tblPr>
              <a:tblGrid>
                <a:gridCol w="1898315">
                  <a:extLst>
                    <a:ext uri="{9D8B030D-6E8A-4147-A177-3AD203B41FA5}">
                      <a16:colId xmlns:a16="http://schemas.microsoft.com/office/drawing/2014/main" val="20000"/>
                    </a:ext>
                  </a:extLst>
                </a:gridCol>
                <a:gridCol w="3031958">
                  <a:extLst>
                    <a:ext uri="{9D8B030D-6E8A-4147-A177-3AD203B41FA5}">
                      <a16:colId xmlns:a16="http://schemas.microsoft.com/office/drawing/2014/main" val="20001"/>
                    </a:ext>
                  </a:extLst>
                </a:gridCol>
                <a:gridCol w="2465137">
                  <a:extLst>
                    <a:ext uri="{9D8B030D-6E8A-4147-A177-3AD203B41FA5}">
                      <a16:colId xmlns:a16="http://schemas.microsoft.com/office/drawing/2014/main" val="20002"/>
                    </a:ext>
                  </a:extLst>
                </a:gridCol>
              </a:tblGrid>
              <a:tr h="471776">
                <a:tc>
                  <a:txBody>
                    <a:bodyPr/>
                    <a:lstStyle/>
                    <a:p>
                      <a:r>
                        <a:rPr lang="en-US" dirty="0"/>
                        <a:t>Property</a:t>
                      </a:r>
                    </a:p>
                  </a:txBody>
                  <a:tcPr/>
                </a:tc>
                <a:tc>
                  <a:txBody>
                    <a:bodyPr/>
                    <a:lstStyle/>
                    <a:p>
                      <a:r>
                        <a:rPr lang="en-US" dirty="0"/>
                        <a:t>Syntax</a:t>
                      </a:r>
                    </a:p>
                  </a:txBody>
                  <a:tcPr/>
                </a:tc>
                <a:tc>
                  <a:txBody>
                    <a:bodyPr/>
                    <a:lstStyle/>
                    <a:p>
                      <a:r>
                        <a:rPr lang="en-US" dirty="0"/>
                        <a:t>Description</a:t>
                      </a:r>
                    </a:p>
                  </a:txBody>
                  <a:tcPr/>
                </a:tc>
                <a:extLst>
                  <a:ext uri="{0D108BD9-81ED-4DB2-BD59-A6C34878D82A}">
                    <a16:rowId xmlns:a16="http://schemas.microsoft.com/office/drawing/2014/main" val="10000"/>
                  </a:ext>
                </a:extLst>
              </a:tr>
              <a:tr h="2210241">
                <a:tc>
                  <a:txBody>
                    <a:bodyPr/>
                    <a:lstStyle/>
                    <a:p>
                      <a:r>
                        <a:rPr lang="en-US"/>
                        <a:t>compression</a:t>
                      </a:r>
                      <a:endParaRPr lang="en-US" dirty="0"/>
                    </a:p>
                  </a:txBody>
                  <a:tcPr/>
                </a:tc>
                <a:tc>
                  <a:txBody>
                    <a:bodyPr/>
                    <a:lstStyle/>
                    <a:p>
                      <a:r>
                        <a:rPr lang="en-US" dirty="0"/>
                        <a:t>COMPRESSION = {'</a:t>
                      </a:r>
                      <a:r>
                        <a:rPr lang="en-US" dirty="0" err="1"/>
                        <a:t>sstable_compression</a:t>
                      </a:r>
                      <a:r>
                        <a:rPr lang="en-US" dirty="0"/>
                        <a:t>': </a:t>
                      </a:r>
                      <a:r>
                        <a:rPr lang="en-US" dirty="0" err="1"/>
                        <a:t>compression_algorithm</a:t>
                      </a:r>
                      <a:r>
                        <a:rPr lang="en-US" dirty="0"/>
                        <a:t>,</a:t>
                      </a:r>
                    </a:p>
                    <a:p>
                      <a:r>
                        <a:rPr lang="en-US" dirty="0"/>
                        <a:t>'</a:t>
                      </a:r>
                      <a:r>
                        <a:rPr lang="en-US" dirty="0" err="1"/>
                        <a:t>chunk_length_kb</a:t>
                      </a:r>
                      <a:r>
                        <a:rPr lang="en-US" dirty="0"/>
                        <a:t>': </a:t>
                      </a:r>
                      <a:r>
                        <a:rPr lang="en-US" dirty="0" err="1"/>
                        <a:t>positive_integer</a:t>
                      </a:r>
                      <a:r>
                        <a:rPr lang="en-US"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err="1"/>
                        <a:t>Specifies</a:t>
                      </a:r>
                      <a:r>
                        <a:rPr lang="nl-NL" dirty="0"/>
                        <a:t> the data </a:t>
                      </a:r>
                      <a:r>
                        <a:rPr lang="nl-NL" dirty="0" err="1"/>
                        <a:t>compression</a:t>
                      </a:r>
                      <a:r>
                        <a:rPr lang="nl-NL" dirty="0"/>
                        <a:t> parameters</a:t>
                      </a:r>
                      <a:r>
                        <a:rPr lang="nl-NL" baseline="0" dirty="0"/>
                        <a:t> on the disk. The compressors </a:t>
                      </a:r>
                      <a:r>
                        <a:rPr lang="nl-NL" baseline="0" dirty="0" err="1"/>
                        <a:t>provided</a:t>
                      </a:r>
                      <a:r>
                        <a:rPr lang="nl-NL" baseline="0" dirty="0"/>
                        <a:t> are:</a:t>
                      </a: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it-IT" baseline="0" dirty="0"/>
                        <a:t>LZ4Compressor</a:t>
                      </a: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it-IT" dirty="0" err="1"/>
                        <a:t>SnappyCompressor</a:t>
                      </a:r>
                      <a:endParaRPr lang="it-IT" dirty="0"/>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it-IT" dirty="0" err="1"/>
                        <a:t>DeflateCompressor</a:t>
                      </a:r>
                      <a:endParaRPr lang="nl-NL" dirty="0"/>
                    </a:p>
                  </a:txBody>
                  <a:tcPr/>
                </a:tc>
                <a:extLst>
                  <a:ext uri="{0D108BD9-81ED-4DB2-BD59-A6C34878D82A}">
                    <a16:rowId xmlns:a16="http://schemas.microsoft.com/office/drawing/2014/main" val="10001"/>
                  </a:ext>
                </a:extLst>
              </a:tr>
              <a:tr h="2210241">
                <a:tc>
                  <a:txBody>
                    <a:bodyPr/>
                    <a:lstStyle/>
                    <a:p>
                      <a:r>
                        <a:rPr lang="pt-BR" dirty="0" err="1"/>
                        <a:t>crc_check_chance</a:t>
                      </a:r>
                      <a:endParaRPr lang="en-US" dirty="0"/>
                    </a:p>
                  </a:txBody>
                  <a:tcPr/>
                </a:tc>
                <a:tc>
                  <a:txBody>
                    <a:bodyPr/>
                    <a:lstStyle/>
                    <a:p>
                      <a:r>
                        <a:rPr lang="pt-BR" dirty="0" err="1"/>
                        <a:t>crc_check_chance</a:t>
                      </a:r>
                      <a:r>
                        <a:rPr lang="pt-BR" dirty="0"/>
                        <a:t> = </a:t>
                      </a:r>
                    </a:p>
                    <a:p>
                      <a:r>
                        <a:rPr lang="en-US" dirty="0"/>
                        <a:t>I</a:t>
                      </a:r>
                      <a:r>
                        <a:rPr lang="pt-BR" dirty="0"/>
                        <a:t>nteger_between_0and_1;</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property tells the probability by which reads are verified for any errors. By default, it is set to 1, so all reads are first validated for data integrity. If it is set to 0.25, every fourth read is validated.</a:t>
                      </a:r>
                      <a:endParaRPr lang="nl-NL"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648583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Table Properties</a:t>
            </a:r>
          </a:p>
        </p:txBody>
      </p:sp>
      <p:sp>
        <p:nvSpPr>
          <p:cNvPr id="3" name="Content Placeholder 2"/>
          <p:cNvSpPr>
            <a:spLocks noGrp="1"/>
          </p:cNvSpPr>
          <p:nvPr>
            <p:ph idx="1"/>
          </p:nvPr>
        </p:nvSpPr>
        <p:spPr>
          <a:xfrm>
            <a:off x="457200" y="4180305"/>
            <a:ext cx="7620000" cy="4800600"/>
          </a:xfrm>
        </p:spPr>
        <p:txBody>
          <a:bodyPr/>
          <a:lstStyle/>
          <a:p>
            <a:r>
              <a:rPr lang="nl-NL" dirty="0" err="1"/>
              <a:t>ce</a:t>
            </a:r>
            <a:r>
              <a:rPr lang="nl-NL" dirty="0"/>
              <a:t> </a:t>
            </a:r>
            <a:r>
              <a:rPr lang="en-US" dirty="0"/>
              <a:t>–– The syntax is</a:t>
            </a:r>
          </a:p>
        </p:txBody>
      </p:sp>
      <p:graphicFrame>
        <p:nvGraphicFramePr>
          <p:cNvPr id="6" name="Table 5"/>
          <p:cNvGraphicFramePr>
            <a:graphicFrameLocks noGrp="1"/>
          </p:cNvGraphicFramePr>
          <p:nvPr/>
        </p:nvGraphicFramePr>
        <p:xfrm>
          <a:off x="574843" y="1297320"/>
          <a:ext cx="7395410" cy="5208437"/>
        </p:xfrm>
        <a:graphic>
          <a:graphicData uri="http://schemas.openxmlformats.org/drawingml/2006/table">
            <a:tbl>
              <a:tblPr firstRow="1" bandRow="1">
                <a:tableStyleId>{3C2FFA5D-87B4-456A-9821-1D502468CF0F}</a:tableStyleId>
              </a:tblPr>
              <a:tblGrid>
                <a:gridCol w="2459789">
                  <a:extLst>
                    <a:ext uri="{9D8B030D-6E8A-4147-A177-3AD203B41FA5}">
                      <a16:colId xmlns:a16="http://schemas.microsoft.com/office/drawing/2014/main" val="20000"/>
                    </a:ext>
                  </a:extLst>
                </a:gridCol>
                <a:gridCol w="2470484">
                  <a:extLst>
                    <a:ext uri="{9D8B030D-6E8A-4147-A177-3AD203B41FA5}">
                      <a16:colId xmlns:a16="http://schemas.microsoft.com/office/drawing/2014/main" val="20001"/>
                    </a:ext>
                  </a:extLst>
                </a:gridCol>
                <a:gridCol w="2465137">
                  <a:extLst>
                    <a:ext uri="{9D8B030D-6E8A-4147-A177-3AD203B41FA5}">
                      <a16:colId xmlns:a16="http://schemas.microsoft.com/office/drawing/2014/main" val="20002"/>
                    </a:ext>
                  </a:extLst>
                </a:gridCol>
              </a:tblGrid>
              <a:tr h="331828">
                <a:tc>
                  <a:txBody>
                    <a:bodyPr/>
                    <a:lstStyle/>
                    <a:p>
                      <a:r>
                        <a:rPr lang="en-US" dirty="0"/>
                        <a:t>Property</a:t>
                      </a:r>
                    </a:p>
                  </a:txBody>
                  <a:tcPr/>
                </a:tc>
                <a:tc>
                  <a:txBody>
                    <a:bodyPr/>
                    <a:lstStyle/>
                    <a:p>
                      <a:r>
                        <a:rPr lang="en-US" dirty="0"/>
                        <a:t>Syntax</a:t>
                      </a:r>
                    </a:p>
                  </a:txBody>
                  <a:tcPr/>
                </a:tc>
                <a:tc>
                  <a:txBody>
                    <a:bodyPr/>
                    <a:lstStyle/>
                    <a:p>
                      <a:r>
                        <a:rPr lang="en-US" dirty="0"/>
                        <a:t>Description</a:t>
                      </a:r>
                    </a:p>
                  </a:txBody>
                  <a:tcPr/>
                </a:tc>
                <a:extLst>
                  <a:ext uri="{0D108BD9-81ED-4DB2-BD59-A6C34878D82A}">
                    <a16:rowId xmlns:a16="http://schemas.microsoft.com/office/drawing/2014/main" val="10000"/>
                  </a:ext>
                </a:extLst>
              </a:tr>
              <a:tr h="580699">
                <a:tc>
                  <a:txBody>
                    <a:bodyPr/>
                    <a:lstStyle/>
                    <a:p>
                      <a:r>
                        <a:rPr lang="en-US" dirty="0" err="1"/>
                        <a:t>default_time_to_live</a:t>
                      </a:r>
                      <a:endParaRPr lang="en-US" dirty="0"/>
                    </a:p>
                  </a:txBody>
                  <a:tcPr/>
                </a:tc>
                <a:tc>
                  <a:txBody>
                    <a:bodyPr/>
                    <a:lstStyle/>
                    <a:p>
                      <a:r>
                        <a:rPr lang="en-US" dirty="0" err="1"/>
                        <a:t>default_time_to_live</a:t>
                      </a:r>
                      <a:r>
                        <a:rPr lang="nl-NL" dirty="0"/>
                        <a:t> = inetger_0_or_greater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a:t>Default TTL </a:t>
                      </a:r>
                      <a:r>
                        <a:rPr lang="nl-NL" dirty="0" err="1"/>
                        <a:t>for</a:t>
                      </a:r>
                      <a:r>
                        <a:rPr lang="nl-NL" dirty="0"/>
                        <a:t> </a:t>
                      </a:r>
                      <a:r>
                        <a:rPr lang="nl-NL" dirty="0" err="1"/>
                        <a:t>all</a:t>
                      </a:r>
                      <a:r>
                        <a:rPr lang="nl-NL" dirty="0"/>
                        <a:t> </a:t>
                      </a:r>
                      <a:r>
                        <a:rPr lang="nl-NL" dirty="0" err="1"/>
                        <a:t>rows</a:t>
                      </a:r>
                      <a:r>
                        <a:rPr lang="nl-NL" dirty="0"/>
                        <a:t> in the </a:t>
                      </a:r>
                      <a:r>
                        <a:rPr lang="nl-NL" dirty="0" err="1"/>
                        <a:t>table</a:t>
                      </a:r>
                      <a:r>
                        <a:rPr lang="nl-NL" dirty="0"/>
                        <a:t>.</a:t>
                      </a:r>
                    </a:p>
                  </a:txBody>
                  <a:tcPr/>
                </a:tc>
                <a:extLst>
                  <a:ext uri="{0D108BD9-81ED-4DB2-BD59-A6C34878D82A}">
                    <a16:rowId xmlns:a16="http://schemas.microsoft.com/office/drawing/2014/main" val="10001"/>
                  </a:ext>
                </a:extLst>
              </a:tr>
              <a:tr h="2571669">
                <a:tc>
                  <a:txBody>
                    <a:bodyPr/>
                    <a:lstStyle/>
                    <a:p>
                      <a:r>
                        <a:rPr lang="en-US" dirty="0" err="1"/>
                        <a:t>read_repair_chance</a:t>
                      </a:r>
                      <a:endParaRPr lang="en-US" dirty="0"/>
                    </a:p>
                  </a:txBody>
                  <a:tcPr/>
                </a:tc>
                <a:tc>
                  <a:txBody>
                    <a:bodyPr/>
                    <a:lstStyle/>
                    <a:p>
                      <a:r>
                        <a:rPr lang="en-US" dirty="0" err="1"/>
                        <a:t>read_repair_chance</a:t>
                      </a:r>
                      <a:r>
                        <a:rPr lang="fr-FR" dirty="0"/>
                        <a:t> = </a:t>
                      </a:r>
                    </a:p>
                    <a:p>
                      <a:r>
                        <a:rPr lang="en-US" dirty="0"/>
                        <a:t>I</a:t>
                      </a:r>
                      <a:r>
                        <a:rPr lang="fr-FR" dirty="0"/>
                        <a:t>nt_between_0_and_1</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Specifies the probability of performing a repair (making all replicas consistent) only in the data center that received the read request. If it is set to 0.25, every fourth read request will sync the whole data center.</a:t>
                      </a:r>
                      <a:endParaRPr lang="nl-NL" dirty="0"/>
                    </a:p>
                  </a:txBody>
                  <a:tcPr/>
                </a:tc>
                <a:extLst>
                  <a:ext uri="{0D108BD9-81ED-4DB2-BD59-A6C34878D82A}">
                    <a16:rowId xmlns:a16="http://schemas.microsoft.com/office/drawing/2014/main" val="10002"/>
                  </a:ext>
                </a:extLst>
              </a:tr>
              <a:tr h="1367957">
                <a:tc>
                  <a:txBody>
                    <a:bodyPr/>
                    <a:lstStyle/>
                    <a:p>
                      <a:r>
                        <a:rPr lang="it-IT" dirty="0" err="1"/>
                        <a:t>gc_grace_seconds</a:t>
                      </a:r>
                      <a:endParaRPr lang="en-US" dirty="0"/>
                    </a:p>
                  </a:txBody>
                  <a:tcPr/>
                </a:tc>
                <a:tc>
                  <a:txBody>
                    <a:bodyPr/>
                    <a:lstStyle/>
                    <a:p>
                      <a:r>
                        <a:rPr lang="it-IT" dirty="0" err="1"/>
                        <a:t>gc_grace_seconds</a:t>
                      </a:r>
                      <a:r>
                        <a:rPr lang="it-IT" dirty="0"/>
                        <a:t> = </a:t>
                      </a:r>
                      <a:r>
                        <a:rPr lang="it-IT" dirty="0" err="1"/>
                        <a:t>num_of_seconds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a:t>Time </a:t>
                      </a:r>
                      <a:r>
                        <a:rPr lang="nl-NL" dirty="0" err="1"/>
                        <a:t>till</a:t>
                      </a:r>
                      <a:r>
                        <a:rPr lang="nl-NL" dirty="0"/>
                        <a:t> </a:t>
                      </a:r>
                      <a:r>
                        <a:rPr lang="nl-NL" dirty="0" err="1"/>
                        <a:t>rows</a:t>
                      </a:r>
                      <a:r>
                        <a:rPr lang="nl-NL" dirty="0"/>
                        <a:t>/columns are </a:t>
                      </a:r>
                      <a:r>
                        <a:rPr lang="nl-NL" dirty="0" err="1"/>
                        <a:t>marked</a:t>
                      </a:r>
                      <a:r>
                        <a:rPr lang="nl-NL" dirty="0"/>
                        <a:t> </a:t>
                      </a:r>
                      <a:r>
                        <a:rPr lang="nl-NL" dirty="0" err="1"/>
                        <a:t>with</a:t>
                      </a:r>
                      <a:r>
                        <a:rPr lang="nl-NL" dirty="0"/>
                        <a:t> </a:t>
                      </a:r>
                      <a:r>
                        <a:rPr lang="nl-NL" dirty="0" err="1"/>
                        <a:t>tombstones</a:t>
                      </a:r>
                      <a:r>
                        <a:rPr lang="nl-NL" dirty="0"/>
                        <a:t> but </a:t>
                      </a:r>
                      <a:r>
                        <a:rPr lang="nl-NL" dirty="0" err="1"/>
                        <a:t>not</a:t>
                      </a:r>
                      <a:r>
                        <a:rPr lang="nl-NL" dirty="0"/>
                        <a:t> </a:t>
                      </a:r>
                      <a:r>
                        <a:rPr lang="nl-NL" dirty="0" err="1"/>
                        <a:t>yet</a:t>
                      </a:r>
                      <a:r>
                        <a:rPr lang="nl-NL" dirty="0"/>
                        <a:t> </a:t>
                      </a:r>
                      <a:r>
                        <a:rPr lang="nl-NL" dirty="0" err="1"/>
                        <a:t>removed</a:t>
                      </a:r>
                      <a:r>
                        <a:rPr lang="nl-NL" dirty="0"/>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492077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Table Properties</a:t>
            </a:r>
          </a:p>
        </p:txBody>
      </p:sp>
      <p:sp>
        <p:nvSpPr>
          <p:cNvPr id="3" name="Content Placeholder 2"/>
          <p:cNvSpPr>
            <a:spLocks noGrp="1"/>
          </p:cNvSpPr>
          <p:nvPr>
            <p:ph idx="1"/>
          </p:nvPr>
        </p:nvSpPr>
        <p:spPr>
          <a:xfrm>
            <a:off x="457200" y="4180305"/>
            <a:ext cx="7620000" cy="4800600"/>
          </a:xfrm>
        </p:spPr>
        <p:txBody>
          <a:bodyPr/>
          <a:lstStyle/>
          <a:p>
            <a:r>
              <a:rPr lang="nl-NL" dirty="0" err="1"/>
              <a:t>ce</a:t>
            </a:r>
            <a:r>
              <a:rPr lang="nl-NL" dirty="0"/>
              <a:t> </a:t>
            </a:r>
            <a:r>
              <a:rPr lang="en-US" dirty="0"/>
              <a:t>–– The syntax is</a:t>
            </a:r>
          </a:p>
        </p:txBody>
      </p:sp>
      <p:graphicFrame>
        <p:nvGraphicFramePr>
          <p:cNvPr id="6" name="Table 5"/>
          <p:cNvGraphicFramePr>
            <a:graphicFrameLocks noGrp="1"/>
          </p:cNvGraphicFramePr>
          <p:nvPr/>
        </p:nvGraphicFramePr>
        <p:xfrm>
          <a:off x="574843" y="1297320"/>
          <a:ext cx="7395410" cy="5038777"/>
        </p:xfrm>
        <a:graphic>
          <a:graphicData uri="http://schemas.openxmlformats.org/drawingml/2006/table">
            <a:tbl>
              <a:tblPr firstRow="1" bandRow="1">
                <a:tableStyleId>{3C2FFA5D-87B4-456A-9821-1D502468CF0F}</a:tableStyleId>
              </a:tblPr>
              <a:tblGrid>
                <a:gridCol w="2459789">
                  <a:extLst>
                    <a:ext uri="{9D8B030D-6E8A-4147-A177-3AD203B41FA5}">
                      <a16:colId xmlns:a16="http://schemas.microsoft.com/office/drawing/2014/main" val="20000"/>
                    </a:ext>
                  </a:extLst>
                </a:gridCol>
                <a:gridCol w="2470484">
                  <a:extLst>
                    <a:ext uri="{9D8B030D-6E8A-4147-A177-3AD203B41FA5}">
                      <a16:colId xmlns:a16="http://schemas.microsoft.com/office/drawing/2014/main" val="20001"/>
                    </a:ext>
                  </a:extLst>
                </a:gridCol>
                <a:gridCol w="2465137">
                  <a:extLst>
                    <a:ext uri="{9D8B030D-6E8A-4147-A177-3AD203B41FA5}">
                      <a16:colId xmlns:a16="http://schemas.microsoft.com/office/drawing/2014/main" val="20002"/>
                    </a:ext>
                  </a:extLst>
                </a:gridCol>
              </a:tblGrid>
              <a:tr h="331828">
                <a:tc>
                  <a:txBody>
                    <a:bodyPr/>
                    <a:lstStyle/>
                    <a:p>
                      <a:r>
                        <a:rPr lang="en-US" dirty="0"/>
                        <a:t>Property</a:t>
                      </a:r>
                    </a:p>
                  </a:txBody>
                  <a:tcPr/>
                </a:tc>
                <a:tc>
                  <a:txBody>
                    <a:bodyPr/>
                    <a:lstStyle/>
                    <a:p>
                      <a:r>
                        <a:rPr lang="en-US" dirty="0"/>
                        <a:t>Syntax</a:t>
                      </a:r>
                    </a:p>
                  </a:txBody>
                  <a:tcPr/>
                </a:tc>
                <a:tc>
                  <a:txBody>
                    <a:bodyPr/>
                    <a:lstStyle/>
                    <a:p>
                      <a:r>
                        <a:rPr lang="en-US" dirty="0"/>
                        <a:t>Description</a:t>
                      </a:r>
                    </a:p>
                  </a:txBody>
                  <a:tcPr/>
                </a:tc>
                <a:extLst>
                  <a:ext uri="{0D108BD9-81ED-4DB2-BD59-A6C34878D82A}">
                    <a16:rowId xmlns:a16="http://schemas.microsoft.com/office/drawing/2014/main" val="10000"/>
                  </a:ext>
                </a:extLst>
              </a:tr>
              <a:tr h="580699">
                <a:tc>
                  <a:txBody>
                    <a:bodyPr/>
                    <a:lstStyle/>
                    <a:p>
                      <a:r>
                        <a:rPr lang="en-US" sz="1800" kern="1200" dirty="0" err="1">
                          <a:solidFill>
                            <a:schemeClr val="dk1"/>
                          </a:solidFill>
                          <a:latin typeface="+mn-lt"/>
                          <a:ea typeface="+mn-ea"/>
                          <a:cs typeface="+mn-cs"/>
                        </a:rPr>
                        <a:t>max_index_interval</a:t>
                      </a:r>
                      <a:endParaRPr lang="en-US" sz="1800" kern="1200" dirty="0">
                        <a:solidFill>
                          <a:schemeClr val="dk1"/>
                        </a:solidFill>
                        <a:latin typeface="+mn-lt"/>
                        <a:ea typeface="+mn-ea"/>
                        <a:cs typeface="+mn-cs"/>
                      </a:endParaRPr>
                    </a:p>
                    <a:p>
                      <a:r>
                        <a:rPr lang="en-US" sz="1800" kern="1200" dirty="0">
                          <a:solidFill>
                            <a:schemeClr val="dk1"/>
                          </a:solidFill>
                          <a:latin typeface="+mn-lt"/>
                          <a:ea typeface="+mn-ea"/>
                          <a:cs typeface="+mn-cs"/>
                        </a:rPr>
                        <a:t>&amp; </a:t>
                      </a:r>
                      <a:r>
                        <a:rPr lang="en-US" sz="1800" kern="1200" dirty="0" err="1">
                          <a:solidFill>
                            <a:schemeClr val="dk1"/>
                          </a:solidFill>
                          <a:latin typeface="+mn-lt"/>
                          <a:ea typeface="+mn-ea"/>
                          <a:cs typeface="+mn-cs"/>
                        </a:rPr>
                        <a:t>min_index_interval</a:t>
                      </a:r>
                      <a:endParaRPr lang="en-US" dirty="0"/>
                    </a:p>
                  </a:txBody>
                  <a:tcPr/>
                </a:tc>
                <a:tc>
                  <a:txBody>
                    <a:bodyPr/>
                    <a:lstStyle/>
                    <a:p>
                      <a:r>
                        <a:rPr lang="en-GB" dirty="0"/>
                        <a:t>integer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err="1"/>
                        <a:t>Specifies</a:t>
                      </a:r>
                      <a:r>
                        <a:rPr lang="nl-NL" baseline="0" dirty="0"/>
                        <a:t> the maximum &amp; minimum sample index interval in memory.</a:t>
                      </a:r>
                      <a:endParaRPr lang="nl-NL" dirty="0"/>
                    </a:p>
                  </a:txBody>
                  <a:tcPr/>
                </a:tc>
                <a:extLst>
                  <a:ext uri="{0D108BD9-81ED-4DB2-BD59-A6C34878D82A}">
                    <a16:rowId xmlns:a16="http://schemas.microsoft.com/office/drawing/2014/main" val="10001"/>
                  </a:ext>
                </a:extLst>
              </a:tr>
              <a:tr h="1746937">
                <a:tc>
                  <a:txBody>
                    <a:bodyPr/>
                    <a:lstStyle/>
                    <a:p>
                      <a:r>
                        <a:rPr lang="de-DE" dirty="0" err="1"/>
                        <a:t>memtable_flush_period</a:t>
                      </a:r>
                      <a:endParaRPr lang="en-US" dirty="0"/>
                    </a:p>
                  </a:txBody>
                  <a:tcPr/>
                </a:tc>
                <a:tc>
                  <a:txBody>
                    <a:bodyPr/>
                    <a:lstStyle/>
                    <a:p>
                      <a:r>
                        <a:rPr lang="en-US" dirty="0"/>
                        <a:t>I</a:t>
                      </a:r>
                      <a:r>
                        <a:rPr lang="en-GB" dirty="0" err="1"/>
                        <a:t>nteger_in_milliseconds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Represents the number of milliseconds after which a </a:t>
                      </a:r>
                      <a:r>
                        <a:rPr lang="en-US" dirty="0" err="1"/>
                        <a:t>Memtable</a:t>
                      </a:r>
                      <a:r>
                        <a:rPr lang="en-US" dirty="0"/>
                        <a:t> is forced to be flushed to the disk. The default is zero.</a:t>
                      </a:r>
                      <a:endParaRPr lang="nl-NL" dirty="0"/>
                    </a:p>
                  </a:txBody>
                  <a:tcPr/>
                </a:tc>
                <a:extLst>
                  <a:ext uri="{0D108BD9-81ED-4DB2-BD59-A6C34878D82A}">
                    <a16:rowId xmlns:a16="http://schemas.microsoft.com/office/drawing/2014/main" val="10002"/>
                  </a:ext>
                </a:extLst>
              </a:tr>
              <a:tr h="1367957">
                <a:tc>
                  <a:txBody>
                    <a:bodyPr/>
                    <a:lstStyle/>
                    <a:p>
                      <a:r>
                        <a:rPr lang="en-US" dirty="0" err="1"/>
                        <a:t>speculative_retry</a:t>
                      </a:r>
                      <a:endParaRPr lang="en-US" dirty="0"/>
                    </a:p>
                  </a:txBody>
                  <a:tcPr/>
                </a:tc>
                <a:tc>
                  <a:txBody>
                    <a:bodyPr/>
                    <a:lstStyle/>
                    <a:p>
                      <a:r>
                        <a:rPr lang="en-US" dirty="0" err="1"/>
                        <a:t>speculative_retry</a:t>
                      </a:r>
                      <a:r>
                        <a:rPr lang="it-IT" dirty="0"/>
                        <a:t> = </a:t>
                      </a:r>
                    </a:p>
                    <a:p>
                      <a:r>
                        <a:rPr lang="it-IT" dirty="0"/>
                        <a:t>{</a:t>
                      </a:r>
                      <a:r>
                        <a:rPr lang="en-US" dirty="0"/>
                        <a:t>ALWAYS| X percentile |</a:t>
                      </a:r>
                    </a:p>
                    <a:p>
                      <a:r>
                        <a:rPr lang="en-US" dirty="0"/>
                        <a:t>X milliseconds | NONE}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err="1"/>
                        <a:t>This</a:t>
                      </a:r>
                      <a:r>
                        <a:rPr lang="nl-NL" baseline="0" dirty="0"/>
                        <a:t> </a:t>
                      </a:r>
                      <a:r>
                        <a:rPr lang="nl-NL" baseline="0" dirty="0" err="1"/>
                        <a:t>coordinator</a:t>
                      </a:r>
                      <a:r>
                        <a:rPr lang="nl-NL" baseline="0" dirty="0"/>
                        <a:t> node </a:t>
                      </a:r>
                      <a:r>
                        <a:rPr lang="en-US" baseline="0" dirty="0"/>
                        <a:t>avoids read node failure by sensing the unusual delay that the replica takes and retries on a different replica.</a:t>
                      </a:r>
                      <a:endParaRPr lang="nl-NL"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7418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59505"/>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CAP Theorem</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83690588"/>
              </p:ext>
            </p:extLst>
          </p:nvPr>
        </p:nvGraphicFramePr>
        <p:xfrm>
          <a:off x="1295400" y="1099457"/>
          <a:ext cx="7848600" cy="5410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75932580-87DC-4C25-8396-677943A06EDE}"/>
              </a:ext>
            </a:extLst>
          </p:cNvPr>
          <p:cNvSpPr/>
          <p:nvPr/>
        </p:nvSpPr>
        <p:spPr>
          <a:xfrm>
            <a:off x="27294" y="907709"/>
            <a:ext cx="3300904" cy="923330"/>
          </a:xfrm>
          <a:prstGeom prst="rect">
            <a:avLst/>
          </a:prstGeom>
        </p:spPr>
        <p:txBody>
          <a:bodyPr wrap="none">
            <a:spAutoFit/>
          </a:bodyPr>
          <a:lstStyle/>
          <a:p>
            <a:r>
              <a:rPr lang="en-US" b="1" dirty="0">
                <a:solidFill>
                  <a:srgbClr val="FF0000"/>
                </a:solidFill>
                <a:latin typeface="Times New Roman" panose="02020603050405020304" pitchFamily="18" charset="0"/>
                <a:cs typeface="Times New Roman" panose="02020603050405020304" pitchFamily="18" charset="0"/>
              </a:rPr>
              <a:t>MongoDB &amp; HBase achieve CP</a:t>
            </a:r>
          </a:p>
          <a:p>
            <a:r>
              <a:rPr lang="en-US" b="1" dirty="0">
                <a:solidFill>
                  <a:srgbClr val="FF0000"/>
                </a:solidFill>
                <a:latin typeface="Times New Roman" panose="02020603050405020304" pitchFamily="18" charset="0"/>
                <a:cs typeface="Times New Roman" panose="02020603050405020304" pitchFamily="18" charset="0"/>
              </a:rPr>
              <a:t>RDBMS’ achieve CA</a:t>
            </a:r>
          </a:p>
          <a:p>
            <a:r>
              <a:rPr lang="en-US" b="1" dirty="0">
                <a:solidFill>
                  <a:srgbClr val="FF0000"/>
                </a:solidFill>
                <a:latin typeface="Times New Roman" panose="02020603050405020304" pitchFamily="18" charset="0"/>
                <a:cs typeface="Times New Roman" panose="02020603050405020304" pitchFamily="18" charset="0"/>
              </a:rPr>
              <a:t>Cassandra achieves AP </a:t>
            </a:r>
            <a:endParaRPr lang="en-CA"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57008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DFEE-9D5A-49B6-8ECA-D672726378C3}"/>
              </a:ext>
            </a:extLst>
          </p:cNvPr>
          <p:cNvSpPr>
            <a:spLocks noGrp="1"/>
          </p:cNvSpPr>
          <p:nvPr>
            <p:ph type="title"/>
          </p:nvPr>
        </p:nvSpPr>
        <p:spPr>
          <a:xfrm>
            <a:off x="301083" y="2857500"/>
            <a:ext cx="8229600" cy="1143000"/>
          </a:xfrm>
        </p:spPr>
        <p:txBody>
          <a:bodyPr>
            <a:normAutofit/>
          </a:bodyPr>
          <a:lstStyle/>
          <a:p>
            <a:r>
              <a:rPr lang="en-CA" b="1" dirty="0">
                <a:solidFill>
                  <a:srgbClr val="FF0000"/>
                </a:solidFill>
                <a:latin typeface="Times New Roman" panose="02020603050405020304" pitchFamily="18" charset="0"/>
                <a:cs typeface="Times New Roman" panose="02020603050405020304" pitchFamily="18" charset="0"/>
              </a:rPr>
              <a:t>Install Cassandra in Windows</a:t>
            </a:r>
          </a:p>
        </p:txBody>
      </p:sp>
    </p:spTree>
    <p:extLst>
      <p:ext uri="{BB962C8B-B14F-4D97-AF65-F5344CB8AC3E}">
        <p14:creationId xmlns:p14="http://schemas.microsoft.com/office/powerpoint/2010/main" val="39356140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947" y="82133"/>
            <a:ext cx="8229600" cy="986271"/>
          </a:xfrm>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Step :1 – Setting up </a:t>
            </a:r>
            <a:r>
              <a:rPr lang="en-US" dirty="0" err="1">
                <a:solidFill>
                  <a:srgbClr val="FF0000"/>
                </a:solidFill>
                <a:latin typeface="Times New Roman" panose="02020603050405020304" pitchFamily="18" charset="0"/>
                <a:cs typeface="Times New Roman" panose="02020603050405020304" pitchFamily="18" charset="0"/>
              </a:rPr>
              <a:t>Jdk</a:t>
            </a:r>
            <a:r>
              <a:rPr lang="en-US" dirty="0">
                <a:solidFill>
                  <a:srgbClr val="FF0000"/>
                </a:solidFill>
                <a:latin typeface="Times New Roman" panose="02020603050405020304" pitchFamily="18" charset="0"/>
                <a:cs typeface="Times New Roman" panose="02020603050405020304" pitchFamily="18" charset="0"/>
              </a:rPr>
              <a:t> and Python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347568"/>
            <a:ext cx="7886700" cy="3021306"/>
          </a:xfrm>
        </p:spPr>
      </p:pic>
    </p:spTree>
    <p:extLst>
      <p:ext uri="{BB962C8B-B14F-4D97-AF65-F5344CB8AC3E}">
        <p14:creationId xmlns:p14="http://schemas.microsoft.com/office/powerpoint/2010/main" val="28064905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21" y="72508"/>
            <a:ext cx="8229600" cy="764890"/>
          </a:xfrm>
        </p:spPr>
        <p:txBody>
          <a:bodyPr/>
          <a:lstStyle/>
          <a:p>
            <a:r>
              <a:rPr lang="en-US" dirty="0">
                <a:solidFill>
                  <a:srgbClr val="FF0000"/>
                </a:solidFill>
                <a:latin typeface="Times New Roman" panose="02020603050405020304" pitchFamily="18" charset="0"/>
                <a:cs typeface="Times New Roman" panose="02020603050405020304" pitchFamily="18" charset="0"/>
              </a:rPr>
              <a:t>Step :2 – Setting up the env path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0417" y="1080821"/>
            <a:ext cx="5531628" cy="5227300"/>
          </a:xfrm>
        </p:spPr>
      </p:pic>
    </p:spTree>
    <p:extLst>
      <p:ext uri="{BB962C8B-B14F-4D97-AF65-F5344CB8AC3E}">
        <p14:creationId xmlns:p14="http://schemas.microsoft.com/office/powerpoint/2010/main" val="8569226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567" y="183627"/>
            <a:ext cx="8864866" cy="782185"/>
          </a:xfrm>
        </p:spPr>
        <p:txBody>
          <a:bodyPr>
            <a:noAutofit/>
          </a:bodyPr>
          <a:lstStyle/>
          <a:p>
            <a:pPr algn="l"/>
            <a:r>
              <a:rPr lang="en-US" sz="3200" dirty="0">
                <a:solidFill>
                  <a:srgbClr val="FF0000"/>
                </a:solidFill>
                <a:latin typeface="Times New Roman" panose="02020603050405020304" pitchFamily="18" charset="0"/>
                <a:cs typeface="Times New Roman" panose="02020603050405020304" pitchFamily="18" charset="0"/>
              </a:rPr>
              <a:t>Step :3 – Start Cassandra Server (-f = in foreground)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080" y="1357162"/>
            <a:ext cx="8876354" cy="4585198"/>
          </a:xfrm>
        </p:spPr>
      </p:pic>
      <p:sp>
        <p:nvSpPr>
          <p:cNvPr id="5" name="TextBox 4"/>
          <p:cNvSpPr txBox="1"/>
          <p:nvPr/>
        </p:nvSpPr>
        <p:spPr>
          <a:xfrm>
            <a:off x="891592" y="6174864"/>
            <a:ext cx="2486258" cy="300082"/>
          </a:xfrm>
          <a:prstGeom prst="rect">
            <a:avLst/>
          </a:prstGeom>
          <a:noFill/>
        </p:spPr>
        <p:txBody>
          <a:bodyPr wrap="none" rtlCol="0">
            <a:spAutoFit/>
          </a:bodyPr>
          <a:lstStyle/>
          <a:p>
            <a:r>
              <a:rPr lang="en-US" sz="1350" dirty="0"/>
              <a:t>Apache Cassandra 3.11.4 ( </a:t>
            </a:r>
            <a:r>
              <a:rPr lang="en-US" sz="1350" dirty="0">
                <a:hlinkClick r:id="rId3"/>
              </a:rPr>
              <a:t>Link</a:t>
            </a:r>
            <a:r>
              <a:rPr lang="en-US" sz="1350" dirty="0"/>
              <a:t> ) </a:t>
            </a:r>
          </a:p>
        </p:txBody>
      </p:sp>
    </p:spTree>
    <p:extLst>
      <p:ext uri="{BB962C8B-B14F-4D97-AF65-F5344CB8AC3E}">
        <p14:creationId xmlns:p14="http://schemas.microsoft.com/office/powerpoint/2010/main" val="17549204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293" y="274638"/>
            <a:ext cx="9025707" cy="1143000"/>
          </a:xfrm>
        </p:spPr>
        <p:txBody>
          <a:bodyPr>
            <a:normAutofit fontScale="90000"/>
          </a:bodyPr>
          <a:lstStyle/>
          <a:p>
            <a:pPr algn="l"/>
            <a:r>
              <a:rPr lang="en-US" dirty="0">
                <a:solidFill>
                  <a:srgbClr val="FF0000"/>
                </a:solidFill>
                <a:latin typeface="Times New Roman" panose="02020603050405020304" pitchFamily="18" charset="0"/>
                <a:cs typeface="Times New Roman" panose="02020603050405020304" pitchFamily="18" charset="0"/>
              </a:rPr>
              <a:t>Step :4 – Setting cluster Information</a:t>
            </a:r>
            <a:br>
              <a:rPr lang="en-US" dirty="0">
                <a:solidFill>
                  <a:srgbClr val="FF0000"/>
                </a:solidFill>
                <a:latin typeface="Times New Roman" panose="02020603050405020304" pitchFamily="18" charset="0"/>
                <a:cs typeface="Times New Roman" panose="02020603050405020304" pitchFamily="18" charset="0"/>
              </a:rPr>
            </a:br>
            <a:r>
              <a:rPr lang="en-US" dirty="0">
                <a:solidFill>
                  <a:srgbClr val="FF0000"/>
                </a:solidFill>
                <a:latin typeface="Times New Roman" panose="02020603050405020304" pitchFamily="18" charset="0"/>
                <a:cs typeface="Times New Roman" panose="02020603050405020304" pitchFamily="18" charset="0"/>
              </a:rPr>
              <a:t>					(using </a:t>
            </a:r>
            <a:r>
              <a:rPr lang="en-US" dirty="0" err="1">
                <a:solidFill>
                  <a:srgbClr val="FF0000"/>
                </a:solidFill>
                <a:latin typeface="Times New Roman" panose="02020603050405020304" pitchFamily="18" charset="0"/>
                <a:cs typeface="Times New Roman" panose="02020603050405020304" pitchFamily="18" charset="0"/>
              </a:rPr>
              <a:t>nodetool</a:t>
            </a:r>
            <a:r>
              <a:rPr lang="en-US" dirty="0">
                <a:solidFill>
                  <a:srgbClr val="FF0000"/>
                </a:solidFill>
                <a:latin typeface="Times New Roman" panose="02020603050405020304" pitchFamily="18" charset="0"/>
                <a:cs typeface="Times New Roman" panose="02020603050405020304" pitchFamily="18" charset="0"/>
              </a:rPr>
              <a:t>)</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12068" b="30646"/>
          <a:stretch/>
        </p:blipFill>
        <p:spPr>
          <a:xfrm>
            <a:off x="118293" y="2348565"/>
            <a:ext cx="8907414" cy="3339965"/>
          </a:xfrm>
        </p:spPr>
      </p:pic>
    </p:spTree>
    <p:extLst>
      <p:ext uri="{BB962C8B-B14F-4D97-AF65-F5344CB8AC3E}">
        <p14:creationId xmlns:p14="http://schemas.microsoft.com/office/powerpoint/2010/main" val="15235233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240"/>
            <a:ext cx="8590547" cy="1143000"/>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Step :5 - Creating a Table into Database</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50507"/>
          <a:stretch/>
        </p:blipFill>
        <p:spPr>
          <a:xfrm>
            <a:off x="71730" y="2030931"/>
            <a:ext cx="8878754" cy="2307153"/>
          </a:xfrm>
        </p:spPr>
      </p:pic>
    </p:spTree>
    <p:extLst>
      <p:ext uri="{BB962C8B-B14F-4D97-AF65-F5344CB8AC3E}">
        <p14:creationId xmlns:p14="http://schemas.microsoft.com/office/powerpoint/2010/main" val="1576599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86"/>
            <a:ext cx="8229600" cy="803048"/>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Cassandra - Attributes</a:t>
            </a:r>
          </a:p>
        </p:txBody>
      </p:sp>
      <p:graphicFrame>
        <p:nvGraphicFramePr>
          <p:cNvPr id="4" name="Diagram 3"/>
          <p:cNvGraphicFramePr/>
          <p:nvPr>
            <p:extLst>
              <p:ext uri="{D42A27DB-BD31-4B8C-83A1-F6EECF244321}">
                <p14:modId xmlns:p14="http://schemas.microsoft.com/office/powerpoint/2010/main" val="3336829460"/>
              </p:ext>
            </p:extLst>
          </p:nvPr>
        </p:nvGraphicFramePr>
        <p:xfrm>
          <a:off x="457201" y="977220"/>
          <a:ext cx="8436426" cy="5739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7124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6574</TotalTime>
  <Words>6498</Words>
  <Application>Microsoft Office PowerPoint</Application>
  <PresentationFormat>On-screen Show (4:3)</PresentationFormat>
  <Paragraphs>529</Paragraphs>
  <Slides>85</Slides>
  <Notes>47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85</vt:i4>
      </vt:variant>
    </vt:vector>
  </HeadingPairs>
  <TitlesOfParts>
    <vt:vector size="90" baseType="lpstr">
      <vt:lpstr>Arial</vt:lpstr>
      <vt:lpstr>Calibri</vt:lpstr>
      <vt:lpstr>Tahoma</vt:lpstr>
      <vt:lpstr>Times New Roman</vt:lpstr>
      <vt:lpstr>Office Theme</vt:lpstr>
      <vt:lpstr>Apache Cassandra</vt:lpstr>
      <vt:lpstr>What is Cassandra?</vt:lpstr>
      <vt:lpstr>PowerPoint Presentation</vt:lpstr>
      <vt:lpstr>RDBMS -Normalization</vt:lpstr>
      <vt:lpstr>RDBMS -Normalization</vt:lpstr>
      <vt:lpstr>RDBMS –Denormalization (Cassandra)</vt:lpstr>
      <vt:lpstr>RDBMS - Challenges</vt:lpstr>
      <vt:lpstr>CAP Theorem</vt:lpstr>
      <vt:lpstr>Cassandra - Attributes</vt:lpstr>
      <vt:lpstr>Cassandra Data Model</vt:lpstr>
      <vt:lpstr>Keys</vt:lpstr>
      <vt:lpstr>PowerPoint Presentation</vt:lpstr>
      <vt:lpstr>Casandra Architecture v1.1 or Earlier</vt:lpstr>
      <vt:lpstr>Partition key  Year</vt:lpstr>
      <vt:lpstr>Casandra Architecture later than v1.1</vt:lpstr>
      <vt:lpstr>Partition key  Year</vt:lpstr>
      <vt:lpstr>Components</vt:lpstr>
      <vt:lpstr>Write Operation</vt:lpstr>
      <vt:lpstr>Read Operation</vt:lpstr>
      <vt:lpstr>Read Operation – Node Specific</vt:lpstr>
      <vt:lpstr>Seed Node</vt:lpstr>
      <vt:lpstr>Snitches</vt:lpstr>
      <vt:lpstr>PropertyFileSnitch:  </vt:lpstr>
      <vt:lpstr>PropertyFileSnitch:  </vt:lpstr>
      <vt:lpstr>Partitioner</vt:lpstr>
      <vt:lpstr>Tunable Consistency</vt:lpstr>
      <vt:lpstr>Commit Log</vt:lpstr>
      <vt:lpstr>PowerPoint Presentation</vt:lpstr>
      <vt:lpstr>Data Write Sequence</vt:lpstr>
      <vt:lpstr>SSTable</vt:lpstr>
      <vt:lpstr>PowerPoint Presentation</vt:lpstr>
      <vt:lpstr>Compaction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Keyspaces</vt:lpstr>
      <vt:lpstr>Replication Strategy</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Special Columns - Counter</vt:lpstr>
      <vt:lpstr>PowerPoint Presentation</vt:lpstr>
      <vt:lpstr>PowerPoint Presentation</vt:lpstr>
      <vt:lpstr>Expiring Columns - TTL</vt:lpstr>
      <vt:lpstr>PowerPoint Presentation</vt:lpstr>
      <vt:lpstr>PowerPoint Presentation</vt:lpstr>
      <vt:lpstr>PowerPoint Presentation</vt:lpstr>
      <vt:lpstr>Data Types</vt:lpstr>
      <vt:lpstr>Index</vt:lpstr>
      <vt:lpstr>Table Properties</vt:lpstr>
      <vt:lpstr>Table Properties</vt:lpstr>
      <vt:lpstr>Table Properties</vt:lpstr>
      <vt:lpstr>Table Properties</vt:lpstr>
      <vt:lpstr>Table Properties</vt:lpstr>
      <vt:lpstr>Install Cassandra in Windows</vt:lpstr>
      <vt:lpstr>Step :1 – Setting up Jdk and Python</vt:lpstr>
      <vt:lpstr>Step :2 – Setting up the env path</vt:lpstr>
      <vt:lpstr>Step :3 – Start Cassandra Server (-f = in foreground)</vt:lpstr>
      <vt:lpstr>Step :4 – Setting cluster Information      (using nodetool)</vt:lpstr>
      <vt:lpstr>Step :5 - Creating a Table into Database</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Cassandra</dc:title>
  <dc:creator>Mausam Ghosh</dc:creator>
  <cp:lastModifiedBy>Aadarsha Chapagain</cp:lastModifiedBy>
  <cp:revision>233</cp:revision>
  <dcterms:created xsi:type="dcterms:W3CDTF">2019-05-13T04:34:09Z</dcterms:created>
  <dcterms:modified xsi:type="dcterms:W3CDTF">2021-12-16T23:17:56Z</dcterms:modified>
</cp:coreProperties>
</file>